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68.xml" ContentType="application/vnd.openxmlformats-officedocument.presentationml.slide+xml"/>
  <Override PartName="/ppt/slides/slide167.xml" ContentType="application/vnd.openxmlformats-officedocument.presentationml.slide+xml"/>
  <Override PartName="/ppt/slides/slide166.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5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5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39.xml" ContentType="application/vnd.openxmlformats-officedocument.presentationml.slide+xml"/>
  <Override PartName="/ppt/slides/slide137.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138.xml" ContentType="application/vnd.openxmlformats-officedocument.presentationml.slide+xml"/>
  <Override PartName="/ppt/slides/slide96.xml" ContentType="application/vnd.openxmlformats-officedocument.presentationml.slide+xml"/>
  <Override PartName="/ppt/slides/slide98.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slides/slide109.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8.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13.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slideLayouts/slideLayout1.xml" ContentType="application/vnd.openxmlformats-officedocument.presentationml.slideLayout+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97.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53.xml" ContentType="application/vnd.openxmlformats-officedocument.presentationml.notesSlide+xml"/>
  <Override PartName="/ppt/notesSlides/notesSlide152.xml" ContentType="application/vnd.openxmlformats-officedocument.presentationml.notesSlide+xml"/>
  <Override PartName="/ppt/notesSlides/notesSlide151.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96.xml" ContentType="application/vnd.openxmlformats-officedocument.presentationml.notesSlide+xml"/>
  <Override PartName="/ppt/notesSlides/notesSlide119.xml" ContentType="application/vnd.openxmlformats-officedocument.presentationml.notesSlide+xml"/>
  <Override PartName="/ppt/notesSlides/notesSlide117.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18.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10.xml" ContentType="application/vnd.openxmlformats-officedocument.presentationml.notesSlide+xml"/>
  <Override PartName="/ppt/notesSlides/notesSlide107.xml" ContentType="application/vnd.openxmlformats-officedocument.presentationml.notesSlide+xml"/>
  <Override PartName="/ppt/notesSlides/notesSlide112.xml" ContentType="application/vnd.openxmlformats-officedocument.presentationml.notesSlide+xml"/>
  <Override PartName="/ppt/notesSlides/notesSlide11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6.xml" ContentType="application/vnd.openxmlformats-officedocument.presentationml.notesSlide+xml"/>
  <Override PartName="/ppt/slideLayouts/slideLayout12.xml" ContentType="application/vnd.openxmlformats-officedocument.presentationml.slideLayout+xml"/>
  <Override PartName="/ppt/notesSlides/notesSlide111.xml" ContentType="application/vnd.openxmlformats-officedocument.presentationml.notesSlide+xml"/>
  <Override PartName="/ppt/notesSlides/notesSlide114.xml" ContentType="application/vnd.openxmlformats-officedocument.presentationml.notesSlide+xml"/>
  <Override PartName="/ppt/notesSlides/notesSlide1.xml" ContentType="application/vnd.openxmlformats-officedocument.presentationml.notesSlide+xml"/>
  <Override PartName="/ppt/notesSlides/notesSlide113.xml" ContentType="application/vnd.openxmlformats-officedocument.presentationml.notesSlide+xml"/>
  <Override PartName="/ppt/slideLayouts/slideLayout3.xml" ContentType="application/vnd.openxmlformats-officedocument.presentationml.slideLayout+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theme/theme1.xml" ContentType="application/vnd.openxmlformats-officedocument.theme+xml"/>
  <Override PartName="/ppt/diagrams/layout5.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ink/ink1.xml" ContentType="application/inkml+xml"/>
  <Override PartName="/ppt/diagrams/drawing2.xml" ContentType="application/vnd.ms-office.drawingml.diagramDrawing+xml"/>
  <Override PartName="/ppt/diagrams/quickStyle3.xml" ContentType="application/vnd.openxmlformats-officedocument.drawingml.diagramStyle+xml"/>
  <Override PartName="/ppt/diagrams/quickStyle4.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1" r:id="rId1"/>
  </p:sldMasterIdLst>
  <p:notesMasterIdLst>
    <p:notesMasterId r:id="rId172"/>
  </p:notesMasterIdLst>
  <p:handoutMasterIdLst>
    <p:handoutMasterId r:id="rId173"/>
  </p:handoutMasterIdLst>
  <p:sldIdLst>
    <p:sldId id="1292" r:id="rId2"/>
    <p:sldId id="1355" r:id="rId3"/>
    <p:sldId id="579" r:id="rId4"/>
    <p:sldId id="1317" r:id="rId5"/>
    <p:sldId id="1320" r:id="rId6"/>
    <p:sldId id="1319" r:id="rId7"/>
    <p:sldId id="1321" r:id="rId8"/>
    <p:sldId id="1322" r:id="rId9"/>
    <p:sldId id="1325" r:id="rId10"/>
    <p:sldId id="1323" r:id="rId11"/>
    <p:sldId id="1304" r:id="rId12"/>
    <p:sldId id="1326" r:id="rId13"/>
    <p:sldId id="1305" r:id="rId14"/>
    <p:sldId id="1310" r:id="rId15"/>
    <p:sldId id="1311" r:id="rId16"/>
    <p:sldId id="1328" r:id="rId17"/>
    <p:sldId id="1312" r:id="rId18"/>
    <p:sldId id="1307" r:id="rId19"/>
    <p:sldId id="1308" r:id="rId20"/>
    <p:sldId id="1309" r:id="rId21"/>
    <p:sldId id="1324" r:id="rId22"/>
    <p:sldId id="1313" r:id="rId23"/>
    <p:sldId id="1314" r:id="rId24"/>
    <p:sldId id="1315" r:id="rId25"/>
    <p:sldId id="1316" r:id="rId26"/>
    <p:sldId id="1327" r:id="rId27"/>
    <p:sldId id="1329" r:id="rId28"/>
    <p:sldId id="1303" r:id="rId29"/>
    <p:sldId id="1336" r:id="rId30"/>
    <p:sldId id="1330" r:id="rId31"/>
    <p:sldId id="1135" r:id="rId32"/>
    <p:sldId id="1332" r:id="rId33"/>
    <p:sldId id="1333" r:id="rId34"/>
    <p:sldId id="1334" r:id="rId35"/>
    <p:sldId id="1335" r:id="rId36"/>
    <p:sldId id="1337" r:id="rId37"/>
    <p:sldId id="1338" r:id="rId38"/>
    <p:sldId id="1339" r:id="rId39"/>
    <p:sldId id="1331" r:id="rId40"/>
    <p:sldId id="774" r:id="rId41"/>
    <p:sldId id="1394" r:id="rId42"/>
    <p:sldId id="1340" r:id="rId43"/>
    <p:sldId id="1343" r:id="rId44"/>
    <p:sldId id="1342" r:id="rId45"/>
    <p:sldId id="1341" r:id="rId46"/>
    <p:sldId id="1117" r:id="rId47"/>
    <p:sldId id="1344" r:id="rId48"/>
    <p:sldId id="1345" r:id="rId49"/>
    <p:sldId id="1347" r:id="rId50"/>
    <p:sldId id="1346" r:id="rId51"/>
    <p:sldId id="1348" r:id="rId52"/>
    <p:sldId id="1349" r:id="rId53"/>
    <p:sldId id="1351" r:id="rId54"/>
    <p:sldId id="1352" r:id="rId55"/>
    <p:sldId id="1353" r:id="rId56"/>
    <p:sldId id="1354" r:id="rId57"/>
    <p:sldId id="1318" r:id="rId58"/>
    <p:sldId id="1357" r:id="rId59"/>
    <p:sldId id="1359" r:id="rId60"/>
    <p:sldId id="1360" r:id="rId61"/>
    <p:sldId id="1376" r:id="rId62"/>
    <p:sldId id="1361" r:id="rId63"/>
    <p:sldId id="1362" r:id="rId64"/>
    <p:sldId id="1363" r:id="rId65"/>
    <p:sldId id="1364" r:id="rId66"/>
    <p:sldId id="1365" r:id="rId67"/>
    <p:sldId id="1366" r:id="rId68"/>
    <p:sldId id="1367" r:id="rId69"/>
    <p:sldId id="1368" r:id="rId70"/>
    <p:sldId id="1369" r:id="rId71"/>
    <p:sldId id="1370" r:id="rId72"/>
    <p:sldId id="1371" r:id="rId73"/>
    <p:sldId id="1372" r:id="rId74"/>
    <p:sldId id="1373" r:id="rId75"/>
    <p:sldId id="1374" r:id="rId76"/>
    <p:sldId id="1375" r:id="rId77"/>
    <p:sldId id="1377" r:id="rId78"/>
    <p:sldId id="1378" r:id="rId79"/>
    <p:sldId id="1379" r:id="rId80"/>
    <p:sldId id="1380" r:id="rId81"/>
    <p:sldId id="1381" r:id="rId82"/>
    <p:sldId id="1382" r:id="rId83"/>
    <p:sldId id="1356" r:id="rId84"/>
    <p:sldId id="1358" r:id="rId85"/>
    <p:sldId id="1293" r:id="rId86"/>
    <p:sldId id="1294" r:id="rId87"/>
    <p:sldId id="1296" r:id="rId88"/>
    <p:sldId id="1297" r:id="rId89"/>
    <p:sldId id="1298" r:id="rId90"/>
    <p:sldId id="1299" r:id="rId91"/>
    <p:sldId id="1301" r:id="rId92"/>
    <p:sldId id="1302" r:id="rId93"/>
    <p:sldId id="1383" r:id="rId94"/>
    <p:sldId id="1191" r:id="rId95"/>
    <p:sldId id="1384" r:id="rId96"/>
    <p:sldId id="1385" r:id="rId97"/>
    <p:sldId id="955" r:id="rId98"/>
    <p:sldId id="1396" r:id="rId99"/>
    <p:sldId id="1386" r:id="rId100"/>
    <p:sldId id="1387" r:id="rId101"/>
    <p:sldId id="1388" r:id="rId102"/>
    <p:sldId id="1389" r:id="rId103"/>
    <p:sldId id="1397" r:id="rId104"/>
    <p:sldId id="1390" r:id="rId105"/>
    <p:sldId id="1391" r:id="rId106"/>
    <p:sldId id="1398" r:id="rId107"/>
    <p:sldId id="1399" r:id="rId108"/>
    <p:sldId id="1400" r:id="rId109"/>
    <p:sldId id="1401" r:id="rId110"/>
    <p:sldId id="1402" r:id="rId111"/>
    <p:sldId id="1403" r:id="rId112"/>
    <p:sldId id="1392" r:id="rId113"/>
    <p:sldId id="1404" r:id="rId114"/>
    <p:sldId id="1393" r:id="rId115"/>
    <p:sldId id="1405" r:id="rId116"/>
    <p:sldId id="1406" r:id="rId117"/>
    <p:sldId id="1407" r:id="rId118"/>
    <p:sldId id="1408" r:id="rId119"/>
    <p:sldId id="1409" r:id="rId120"/>
    <p:sldId id="1410" r:id="rId121"/>
    <p:sldId id="1411" r:id="rId122"/>
    <p:sldId id="1412" r:id="rId123"/>
    <p:sldId id="1413" r:id="rId124"/>
    <p:sldId id="1414" r:id="rId125"/>
    <p:sldId id="1415" r:id="rId126"/>
    <p:sldId id="1416" r:id="rId127"/>
    <p:sldId id="1417" r:id="rId128"/>
    <p:sldId id="1418" r:id="rId129"/>
    <p:sldId id="1419" r:id="rId130"/>
    <p:sldId id="1420" r:id="rId131"/>
    <p:sldId id="1421" r:id="rId132"/>
    <p:sldId id="1422" r:id="rId133"/>
    <p:sldId id="1423" r:id="rId134"/>
    <p:sldId id="1424" r:id="rId135"/>
    <p:sldId id="1425" r:id="rId136"/>
    <p:sldId id="1426" r:id="rId137"/>
    <p:sldId id="1427" r:id="rId138"/>
    <p:sldId id="1428" r:id="rId139"/>
    <p:sldId id="1429" r:id="rId140"/>
    <p:sldId id="1430" r:id="rId141"/>
    <p:sldId id="1431" r:id="rId142"/>
    <p:sldId id="1432" r:id="rId143"/>
    <p:sldId id="1433" r:id="rId144"/>
    <p:sldId id="1434" r:id="rId145"/>
    <p:sldId id="1435" r:id="rId146"/>
    <p:sldId id="1436" r:id="rId147"/>
    <p:sldId id="1437" r:id="rId148"/>
    <p:sldId id="1439" r:id="rId149"/>
    <p:sldId id="1440" r:id="rId150"/>
    <p:sldId id="1441" r:id="rId151"/>
    <p:sldId id="1442" r:id="rId152"/>
    <p:sldId id="1443" r:id="rId153"/>
    <p:sldId id="1444" r:id="rId154"/>
    <p:sldId id="1445" r:id="rId155"/>
    <p:sldId id="1446" r:id="rId156"/>
    <p:sldId id="1447" r:id="rId157"/>
    <p:sldId id="1448" r:id="rId158"/>
    <p:sldId id="1449" r:id="rId159"/>
    <p:sldId id="1452" r:id="rId160"/>
    <p:sldId id="1453" r:id="rId161"/>
    <p:sldId id="1456" r:id="rId162"/>
    <p:sldId id="1454" r:id="rId163"/>
    <p:sldId id="1455" r:id="rId164"/>
    <p:sldId id="1451" r:id="rId165"/>
    <p:sldId id="1458" r:id="rId166"/>
    <p:sldId id="1457" r:id="rId167"/>
    <p:sldId id="1459" r:id="rId168"/>
    <p:sldId id="1460" r:id="rId169"/>
    <p:sldId id="1395" r:id="rId170"/>
    <p:sldId id="1088" r:id="rId171"/>
  </p:sldIdLst>
  <p:sldSz cx="9144000" cy="6858000" type="letter"/>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448"/>
    <a:srgbClr val="EAEAEA"/>
    <a:srgbClr val="790039"/>
    <a:srgbClr val="003800"/>
    <a:srgbClr val="7B4564"/>
    <a:srgbClr val="632523"/>
    <a:srgbClr val="9D577F"/>
    <a:srgbClr val="9A3866"/>
    <a:srgbClr val="004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91508" autoAdjust="0"/>
  </p:normalViewPr>
  <p:slideViewPr>
    <p:cSldViewPr snapToGrid="0">
      <p:cViewPr>
        <p:scale>
          <a:sx n="100" d="100"/>
          <a:sy n="100" d="100"/>
        </p:scale>
        <p:origin x="-6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30530"/>
    </p:cViewPr>
  </p:sorterViewPr>
  <p:notesViewPr>
    <p:cSldViewPr snapToGrid="0">
      <p:cViewPr>
        <p:scale>
          <a:sx n="100" d="100"/>
          <a:sy n="100" d="100"/>
        </p:scale>
        <p:origin x="-3324" y="3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customXml" Target="../customXml/item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customXml" Target="../customXml/item5.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79" Type="http://schemas.openxmlformats.org/officeDocument/2006/relationships/customXml" Target="../customXml/item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customXml" Target="../customXml/item3.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06F61-4C71-4892-AD36-9F5AE1AE4032}" type="doc">
      <dgm:prSet loTypeId="urn:microsoft.com/office/officeart/2005/8/layout/vList3" loCatId="picture" qsTypeId="urn:microsoft.com/office/officeart/2005/8/quickstyle/3d2" qsCatId="3D" csTypeId="urn:microsoft.com/office/officeart/2005/8/colors/accent1_2" csCatId="accent1" phldr="1"/>
      <dgm:spPr/>
    </dgm:pt>
    <dgm:pt modelId="{39D40505-F7FB-41DD-AB40-9AD3291C10E4}">
      <dgm:prSet phldrT="[Text]"/>
      <dgm:spPr>
        <a:solidFill>
          <a:srgbClr val="5F1448"/>
        </a:solidFill>
      </dgm:spPr>
      <dgm:t>
        <a:bodyPr/>
        <a:lstStyle/>
        <a:p>
          <a:pPr algn="l"/>
          <a:r>
            <a:rPr lang="en-US" b="1" dirty="0" smtClean="0">
              <a:latin typeface="+mj-lt"/>
            </a:rPr>
            <a:t>2   NTD Guidance   </a:t>
          </a:r>
          <a:endParaRPr lang="en-US" b="1" dirty="0">
            <a:latin typeface="+mj-lt"/>
          </a:endParaRPr>
        </a:p>
      </dgm:t>
    </dgm:pt>
    <dgm:pt modelId="{1A26D8A3-5D58-4E76-BA80-F1AB6EDC5026}" type="sibTrans" cxnId="{8E755BD3-F752-49F4-A946-1CCCC5B53DA5}">
      <dgm:prSet/>
      <dgm:spPr/>
      <dgm:t>
        <a:bodyPr/>
        <a:lstStyle/>
        <a:p>
          <a:endParaRPr lang="en-US"/>
        </a:p>
      </dgm:t>
    </dgm:pt>
    <dgm:pt modelId="{5F066AE3-FC3A-4265-8CA7-0A1C0A993DA4}" type="parTrans" cxnId="{8E755BD3-F752-49F4-A946-1CCCC5B53DA5}">
      <dgm:prSet/>
      <dgm:spPr/>
      <dgm:t>
        <a:bodyPr/>
        <a:lstStyle/>
        <a:p>
          <a:endParaRPr lang="en-US"/>
        </a:p>
      </dgm:t>
    </dgm:pt>
    <dgm:pt modelId="{4EC61471-C77D-4AA7-97AE-19317BBF279C}">
      <dgm:prSet phldrT="[Text]"/>
      <dgm:spPr>
        <a:solidFill>
          <a:srgbClr val="5F1448"/>
        </a:solidFill>
      </dgm:spPr>
      <dgm:t>
        <a:bodyPr/>
        <a:lstStyle/>
        <a:p>
          <a:pPr algn="l"/>
          <a:r>
            <a:rPr lang="en-US" b="1" dirty="0" smtClean="0">
              <a:latin typeface="+mj-lt"/>
            </a:rPr>
            <a:t>1  Basic Requirements</a:t>
          </a:r>
          <a:endParaRPr lang="en-US" b="1" dirty="0">
            <a:latin typeface="+mj-lt"/>
          </a:endParaRPr>
        </a:p>
      </dgm:t>
    </dgm:pt>
    <dgm:pt modelId="{2DD8CF00-D23B-499B-A48A-D792998BD569}" type="sibTrans" cxnId="{125BE1AB-22BE-421B-A5E3-FAE424F1F4E7}">
      <dgm:prSet/>
      <dgm:spPr/>
      <dgm:t>
        <a:bodyPr/>
        <a:lstStyle/>
        <a:p>
          <a:endParaRPr lang="en-US"/>
        </a:p>
      </dgm:t>
    </dgm:pt>
    <dgm:pt modelId="{8673EEE3-BD36-449C-9053-C4508C51F41D}" type="parTrans" cxnId="{125BE1AB-22BE-421B-A5E3-FAE424F1F4E7}">
      <dgm:prSet/>
      <dgm:spPr/>
      <dgm:t>
        <a:bodyPr/>
        <a:lstStyle/>
        <a:p>
          <a:endParaRPr lang="en-US"/>
        </a:p>
      </dgm:t>
    </dgm:pt>
    <dgm:pt modelId="{6A12368A-648D-4AFE-B432-E8DE8621D9D1}">
      <dgm:prSet phldrT="[Text]"/>
      <dgm:spPr>
        <a:solidFill>
          <a:srgbClr val="5F1448"/>
        </a:solidFill>
      </dgm:spPr>
      <dgm:t>
        <a:bodyPr/>
        <a:lstStyle/>
        <a:p>
          <a:pPr algn="l"/>
          <a:r>
            <a:rPr lang="en-US" b="1" dirty="0" smtClean="0">
              <a:latin typeface="+mj-lt"/>
            </a:rPr>
            <a:t>4   FTA Requirements in New Circular</a:t>
          </a:r>
          <a:endParaRPr lang="en-US" b="1" dirty="0">
            <a:latin typeface="+mj-lt"/>
          </a:endParaRPr>
        </a:p>
      </dgm:t>
    </dgm:pt>
    <dgm:pt modelId="{2B437843-8386-4F92-B4EF-F27F79AB3432}" type="parTrans" cxnId="{DDE4C338-534B-47D0-BBC7-771AC57CD5CD}">
      <dgm:prSet/>
      <dgm:spPr/>
      <dgm:t>
        <a:bodyPr/>
        <a:lstStyle/>
        <a:p>
          <a:endParaRPr lang="en-US"/>
        </a:p>
      </dgm:t>
    </dgm:pt>
    <dgm:pt modelId="{B95D9BEF-68CE-4BAE-9B8E-9C1B74369AAF}" type="sibTrans" cxnId="{DDE4C338-534B-47D0-BBC7-771AC57CD5CD}">
      <dgm:prSet/>
      <dgm:spPr/>
      <dgm:t>
        <a:bodyPr/>
        <a:lstStyle/>
        <a:p>
          <a:endParaRPr lang="en-US"/>
        </a:p>
      </dgm:t>
    </dgm:pt>
    <dgm:pt modelId="{3B136DF2-2D57-406F-9E97-135890AC5B1E}">
      <dgm:prSet phldrT="[Text]"/>
      <dgm:spPr>
        <a:solidFill>
          <a:srgbClr val="5F1448"/>
        </a:solidFill>
      </dgm:spPr>
      <dgm:t>
        <a:bodyPr/>
        <a:lstStyle/>
        <a:p>
          <a:pPr algn="l"/>
          <a:r>
            <a:rPr lang="en-US" b="1" dirty="0" smtClean="0">
              <a:latin typeface="+mj-lt"/>
            </a:rPr>
            <a:t>5   Other Considerations</a:t>
          </a:r>
          <a:endParaRPr lang="en-US" b="1" dirty="0">
            <a:latin typeface="+mj-lt"/>
          </a:endParaRPr>
        </a:p>
      </dgm:t>
    </dgm:pt>
    <dgm:pt modelId="{A2AA91EB-1F90-4D47-901A-9708D43989F7}" type="parTrans" cxnId="{74388A8F-D1DF-447B-A88A-9336608F3DFE}">
      <dgm:prSet/>
      <dgm:spPr/>
      <dgm:t>
        <a:bodyPr/>
        <a:lstStyle/>
        <a:p>
          <a:endParaRPr lang="en-US"/>
        </a:p>
      </dgm:t>
    </dgm:pt>
    <dgm:pt modelId="{09D6F076-CC68-4640-8C9E-F5B9E4A1AD64}" type="sibTrans" cxnId="{74388A8F-D1DF-447B-A88A-9336608F3DFE}">
      <dgm:prSet/>
      <dgm:spPr/>
      <dgm:t>
        <a:bodyPr/>
        <a:lstStyle/>
        <a:p>
          <a:endParaRPr lang="en-US"/>
        </a:p>
      </dgm:t>
    </dgm:pt>
    <dgm:pt modelId="{90B2FAFB-775A-480A-B3E1-39EFBDDF2651}">
      <dgm:prSet phldrT="[Text]"/>
      <dgm:spPr>
        <a:solidFill>
          <a:srgbClr val="5F1448"/>
        </a:solidFill>
      </dgm:spPr>
      <dgm:t>
        <a:bodyPr/>
        <a:lstStyle/>
        <a:p>
          <a:pPr algn="l"/>
          <a:r>
            <a:rPr lang="en-US" b="1" dirty="0" smtClean="0">
              <a:latin typeface="+mj-lt"/>
            </a:rPr>
            <a:t>7   Cost Allocation</a:t>
          </a:r>
          <a:endParaRPr lang="en-US" b="1" dirty="0">
            <a:latin typeface="+mj-lt"/>
          </a:endParaRPr>
        </a:p>
      </dgm:t>
    </dgm:pt>
    <dgm:pt modelId="{381AB400-7406-4662-B262-41B8FBF73879}" type="parTrans" cxnId="{C18933AB-A658-4F5B-9C63-F620A085A0B6}">
      <dgm:prSet/>
      <dgm:spPr/>
      <dgm:t>
        <a:bodyPr/>
        <a:lstStyle/>
        <a:p>
          <a:endParaRPr lang="en-US"/>
        </a:p>
      </dgm:t>
    </dgm:pt>
    <dgm:pt modelId="{B368F752-2290-46E2-B0FC-96D5847E7626}" type="sibTrans" cxnId="{C18933AB-A658-4F5B-9C63-F620A085A0B6}">
      <dgm:prSet/>
      <dgm:spPr/>
      <dgm:t>
        <a:bodyPr/>
        <a:lstStyle/>
        <a:p>
          <a:endParaRPr lang="en-US"/>
        </a:p>
      </dgm:t>
    </dgm:pt>
    <dgm:pt modelId="{CB517784-5F26-4D69-9EBB-871788948D47}">
      <dgm:prSet phldrT="[Text]"/>
      <dgm:spPr>
        <a:solidFill>
          <a:srgbClr val="5F1448"/>
        </a:solidFill>
      </dgm:spPr>
      <dgm:t>
        <a:bodyPr/>
        <a:lstStyle/>
        <a:p>
          <a:pPr algn="l"/>
          <a:r>
            <a:rPr lang="en-US" b="1" dirty="0" smtClean="0">
              <a:latin typeface="+mj-lt"/>
            </a:rPr>
            <a:t>3   Super Circular Requirements   </a:t>
          </a:r>
          <a:endParaRPr lang="en-US" b="1" dirty="0">
            <a:latin typeface="+mj-lt"/>
          </a:endParaRPr>
        </a:p>
      </dgm:t>
    </dgm:pt>
    <dgm:pt modelId="{BE377813-F6C1-4AA4-AD6E-01E73082A10C}" type="parTrans" cxnId="{CE85D086-C1BA-4293-B362-3EC2032882F4}">
      <dgm:prSet/>
      <dgm:spPr/>
      <dgm:t>
        <a:bodyPr/>
        <a:lstStyle/>
        <a:p>
          <a:endParaRPr lang="en-US"/>
        </a:p>
      </dgm:t>
    </dgm:pt>
    <dgm:pt modelId="{13551B77-F557-4D1B-990E-C0D3F2ECDE1C}" type="sibTrans" cxnId="{CE85D086-C1BA-4293-B362-3EC2032882F4}">
      <dgm:prSet/>
      <dgm:spPr/>
      <dgm:t>
        <a:bodyPr/>
        <a:lstStyle/>
        <a:p>
          <a:endParaRPr lang="en-US"/>
        </a:p>
      </dgm:t>
    </dgm:pt>
    <dgm:pt modelId="{C035DADC-8D2A-4864-AF9A-00AB6507D0E3}">
      <dgm:prSet phldrT="[Text]"/>
      <dgm:spPr>
        <a:solidFill>
          <a:srgbClr val="5F1448"/>
        </a:solidFill>
      </dgm:spPr>
      <dgm:t>
        <a:bodyPr/>
        <a:lstStyle/>
        <a:p>
          <a:pPr algn="l"/>
          <a:r>
            <a:rPr lang="en-US" b="1" dirty="0" smtClean="0">
              <a:latin typeface="+mj-lt"/>
            </a:rPr>
            <a:t>6   Basic Budgeting Methods</a:t>
          </a:r>
          <a:endParaRPr lang="en-US" b="1" dirty="0">
            <a:latin typeface="+mj-lt"/>
          </a:endParaRPr>
        </a:p>
      </dgm:t>
    </dgm:pt>
    <dgm:pt modelId="{14CEBE6A-55D3-4ED0-A702-5E7447418F39}" type="parTrans" cxnId="{7A5FD514-8522-460C-B5FD-2866F14AE3D4}">
      <dgm:prSet/>
      <dgm:spPr/>
      <dgm:t>
        <a:bodyPr/>
        <a:lstStyle/>
        <a:p>
          <a:endParaRPr lang="en-US"/>
        </a:p>
      </dgm:t>
    </dgm:pt>
    <dgm:pt modelId="{CA32ACBD-0FA7-432C-9C9E-E76DAF7DD79B}" type="sibTrans" cxnId="{7A5FD514-8522-460C-B5FD-2866F14AE3D4}">
      <dgm:prSet/>
      <dgm:spPr/>
      <dgm:t>
        <a:bodyPr/>
        <a:lstStyle/>
        <a:p>
          <a:endParaRPr lang="en-US"/>
        </a:p>
      </dgm:t>
    </dgm:pt>
    <dgm:pt modelId="{828222BC-2B7D-49FF-958D-0FF8C52C3B09}" type="pres">
      <dgm:prSet presAssocID="{35F06F61-4C71-4892-AD36-9F5AE1AE4032}" presName="linearFlow" presStyleCnt="0">
        <dgm:presLayoutVars>
          <dgm:dir/>
          <dgm:resizeHandles val="exact"/>
        </dgm:presLayoutVars>
      </dgm:prSet>
      <dgm:spPr/>
    </dgm:pt>
    <dgm:pt modelId="{3E37C914-512F-409C-A19B-FEA7A484FA71}" type="pres">
      <dgm:prSet presAssocID="{4EC61471-C77D-4AA7-97AE-19317BBF279C}" presName="composite" presStyleCnt="0"/>
      <dgm:spPr/>
    </dgm:pt>
    <dgm:pt modelId="{6C0E79AD-6583-4179-88CF-339F7CDEF247}" type="pres">
      <dgm:prSet presAssocID="{4EC61471-C77D-4AA7-97AE-19317BBF279C}" presName="imgShp" presStyleLbl="fgImgPlace1" presStyleIdx="0" presStyleCnt="7" custLinFactNeighborX="-533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A71D1B1-3F02-4AE3-A108-3011A29EABF7}" type="pres">
      <dgm:prSet presAssocID="{4EC61471-C77D-4AA7-97AE-19317BBF279C}" presName="txShp" presStyleLbl="node1" presStyleIdx="0" presStyleCnt="7" custScaleX="111128">
        <dgm:presLayoutVars>
          <dgm:bulletEnabled val="1"/>
        </dgm:presLayoutVars>
      </dgm:prSet>
      <dgm:spPr/>
      <dgm:t>
        <a:bodyPr/>
        <a:lstStyle/>
        <a:p>
          <a:endParaRPr lang="en-US"/>
        </a:p>
      </dgm:t>
    </dgm:pt>
    <dgm:pt modelId="{37412103-14B7-427F-9AB3-944D7E06F694}" type="pres">
      <dgm:prSet presAssocID="{2DD8CF00-D23B-499B-A48A-D792998BD569}" presName="spacing" presStyleCnt="0"/>
      <dgm:spPr/>
    </dgm:pt>
    <dgm:pt modelId="{BA7C36A4-5CED-444E-A91F-8B82DA60935F}" type="pres">
      <dgm:prSet presAssocID="{39D40505-F7FB-41DD-AB40-9AD3291C10E4}" presName="composite" presStyleCnt="0"/>
      <dgm:spPr/>
    </dgm:pt>
    <dgm:pt modelId="{206468C1-44E1-43EB-8CC2-C3B344448EB4}" type="pres">
      <dgm:prSet presAssocID="{39D40505-F7FB-41DD-AB40-9AD3291C10E4}" presName="imgShp" presStyleLbl="fgImgPlace1" presStyleIdx="1" presStyleCnt="7" custLinFactNeighborX="-533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9116389-27A2-46C6-8876-242803431999}" type="pres">
      <dgm:prSet presAssocID="{39D40505-F7FB-41DD-AB40-9AD3291C10E4}" presName="txShp" presStyleLbl="node1" presStyleIdx="1" presStyleCnt="7" custScaleX="110990">
        <dgm:presLayoutVars>
          <dgm:bulletEnabled val="1"/>
        </dgm:presLayoutVars>
      </dgm:prSet>
      <dgm:spPr/>
      <dgm:t>
        <a:bodyPr/>
        <a:lstStyle/>
        <a:p>
          <a:endParaRPr lang="en-US"/>
        </a:p>
      </dgm:t>
    </dgm:pt>
    <dgm:pt modelId="{DA0EA4F6-7A8E-4C80-ABED-AD6B7204F2D7}" type="pres">
      <dgm:prSet presAssocID="{1A26D8A3-5D58-4E76-BA80-F1AB6EDC5026}" presName="spacing" presStyleCnt="0"/>
      <dgm:spPr/>
    </dgm:pt>
    <dgm:pt modelId="{9E394C19-E660-46A1-883D-C965688A8444}" type="pres">
      <dgm:prSet presAssocID="{CB517784-5F26-4D69-9EBB-871788948D47}" presName="composite" presStyleCnt="0"/>
      <dgm:spPr/>
    </dgm:pt>
    <dgm:pt modelId="{A2A91498-2BAF-4A0C-8A79-531ECEB72BA0}" type="pres">
      <dgm:prSet presAssocID="{CB517784-5F26-4D69-9EBB-871788948D47}" presName="imgShp" presStyleLbl="fgImgPlace1" presStyleIdx="2" presStyleCnt="7" custLinFactNeighborX="-56558"/>
      <dgm:spPr>
        <a:blipFill rotWithShape="1">
          <a:blip xmlns:r="http://schemas.openxmlformats.org/officeDocument/2006/relationships" r:embed="rId2"/>
          <a:stretch>
            <a:fillRect/>
          </a:stretch>
        </a:blipFill>
      </dgm:spPr>
    </dgm:pt>
    <dgm:pt modelId="{99AC98B3-7D80-4800-BC3A-CF3BA84CFCA8}" type="pres">
      <dgm:prSet presAssocID="{CB517784-5F26-4D69-9EBB-871788948D47}" presName="txShp" presStyleLbl="node1" presStyleIdx="2" presStyleCnt="7" custScaleX="112126">
        <dgm:presLayoutVars>
          <dgm:bulletEnabled val="1"/>
        </dgm:presLayoutVars>
      </dgm:prSet>
      <dgm:spPr/>
      <dgm:t>
        <a:bodyPr/>
        <a:lstStyle/>
        <a:p>
          <a:endParaRPr lang="en-US"/>
        </a:p>
      </dgm:t>
    </dgm:pt>
    <dgm:pt modelId="{F1FD238A-7406-4BFA-B38E-06D370DE7859}" type="pres">
      <dgm:prSet presAssocID="{13551B77-F557-4D1B-990E-C0D3F2ECDE1C}" presName="spacing" presStyleCnt="0"/>
      <dgm:spPr/>
    </dgm:pt>
    <dgm:pt modelId="{802467A0-1961-480D-B4D0-9DCD1EF65826}" type="pres">
      <dgm:prSet presAssocID="{6A12368A-648D-4AFE-B432-E8DE8621D9D1}" presName="composite" presStyleCnt="0"/>
      <dgm:spPr/>
    </dgm:pt>
    <dgm:pt modelId="{ABBAF4A9-4051-4BEE-9E76-0EEE13492608}" type="pres">
      <dgm:prSet presAssocID="{6A12368A-648D-4AFE-B432-E8DE8621D9D1}" presName="imgShp" presStyleLbl="fgImgPlace1" presStyleIdx="3" presStyleCnt="7" custLinFactNeighborX="-552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68C76F4-F80E-457A-AB15-6A4C82833351}" type="pres">
      <dgm:prSet presAssocID="{6A12368A-648D-4AFE-B432-E8DE8621D9D1}" presName="txShp" presStyleLbl="node1" presStyleIdx="3" presStyleCnt="7" custScaleX="109279">
        <dgm:presLayoutVars>
          <dgm:bulletEnabled val="1"/>
        </dgm:presLayoutVars>
      </dgm:prSet>
      <dgm:spPr/>
      <dgm:t>
        <a:bodyPr/>
        <a:lstStyle/>
        <a:p>
          <a:endParaRPr lang="en-US"/>
        </a:p>
      </dgm:t>
    </dgm:pt>
    <dgm:pt modelId="{FCC25EB8-1484-494A-A0B5-49804A1BE208}" type="pres">
      <dgm:prSet presAssocID="{B95D9BEF-68CE-4BAE-9B8E-9C1B74369AAF}" presName="spacing" presStyleCnt="0"/>
      <dgm:spPr/>
    </dgm:pt>
    <dgm:pt modelId="{3DE1FB41-4AEB-4D98-9172-7E4694C21251}" type="pres">
      <dgm:prSet presAssocID="{3B136DF2-2D57-406F-9E97-135890AC5B1E}" presName="composite" presStyleCnt="0"/>
      <dgm:spPr/>
    </dgm:pt>
    <dgm:pt modelId="{9E35207A-84F5-4A03-8CE9-5EA21F58FE75}" type="pres">
      <dgm:prSet presAssocID="{3B136DF2-2D57-406F-9E97-135890AC5B1E}" presName="imgShp" presStyleLbl="fgImgPlace1" presStyleIdx="4" presStyleCnt="7" custLinFactNeighborX="-497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4685B89-7BE4-4353-A821-C5633209806E}" type="pres">
      <dgm:prSet presAssocID="{3B136DF2-2D57-406F-9E97-135890AC5B1E}" presName="txShp" presStyleLbl="node1" presStyleIdx="4" presStyleCnt="7" custScaleX="109279">
        <dgm:presLayoutVars>
          <dgm:bulletEnabled val="1"/>
        </dgm:presLayoutVars>
      </dgm:prSet>
      <dgm:spPr/>
      <dgm:t>
        <a:bodyPr/>
        <a:lstStyle/>
        <a:p>
          <a:endParaRPr lang="en-US"/>
        </a:p>
      </dgm:t>
    </dgm:pt>
    <dgm:pt modelId="{0B16E1B7-DAB2-420D-85F9-C50DF4193403}" type="pres">
      <dgm:prSet presAssocID="{09D6F076-CC68-4640-8C9E-F5B9E4A1AD64}" presName="spacing" presStyleCnt="0"/>
      <dgm:spPr/>
    </dgm:pt>
    <dgm:pt modelId="{A62A0C62-BB48-4BBE-B70C-B4E46D8310FE}" type="pres">
      <dgm:prSet presAssocID="{C035DADC-8D2A-4864-AF9A-00AB6507D0E3}" presName="composite" presStyleCnt="0"/>
      <dgm:spPr/>
    </dgm:pt>
    <dgm:pt modelId="{BE78C333-698D-429F-8DF9-8E3CB3342B57}" type="pres">
      <dgm:prSet presAssocID="{C035DADC-8D2A-4864-AF9A-00AB6507D0E3}" presName="imgShp" presStyleLbl="fgImgPlace1" presStyleIdx="5" presStyleCnt="7" custLinFactNeighborX="-53331"/>
      <dgm:spPr>
        <a:blipFill rotWithShape="1">
          <a:blip xmlns:r="http://schemas.openxmlformats.org/officeDocument/2006/relationships" r:embed="rId3"/>
          <a:stretch>
            <a:fillRect/>
          </a:stretch>
        </a:blipFill>
      </dgm:spPr>
    </dgm:pt>
    <dgm:pt modelId="{F2CEC3A3-33C7-418E-8564-3B9A478ADAA4}" type="pres">
      <dgm:prSet presAssocID="{C035DADC-8D2A-4864-AF9A-00AB6507D0E3}" presName="txShp" presStyleLbl="node1" presStyleIdx="5" presStyleCnt="7" custScaleX="109279">
        <dgm:presLayoutVars>
          <dgm:bulletEnabled val="1"/>
        </dgm:presLayoutVars>
      </dgm:prSet>
      <dgm:spPr/>
      <dgm:t>
        <a:bodyPr/>
        <a:lstStyle/>
        <a:p>
          <a:endParaRPr lang="en-US"/>
        </a:p>
      </dgm:t>
    </dgm:pt>
    <dgm:pt modelId="{8167A9E0-10A0-4A06-9CED-9034E8863386}" type="pres">
      <dgm:prSet presAssocID="{CA32ACBD-0FA7-432C-9C9E-E76DAF7DD79B}" presName="spacing" presStyleCnt="0"/>
      <dgm:spPr/>
    </dgm:pt>
    <dgm:pt modelId="{EC738946-5011-4E0B-A4D9-61B1EA35C7FB}" type="pres">
      <dgm:prSet presAssocID="{90B2FAFB-775A-480A-B3E1-39EFBDDF2651}" presName="composite" presStyleCnt="0"/>
      <dgm:spPr/>
    </dgm:pt>
    <dgm:pt modelId="{4B55FB90-17DA-4060-B654-4C673C43C5A3}" type="pres">
      <dgm:prSet presAssocID="{90B2FAFB-775A-480A-B3E1-39EFBDDF2651}" presName="imgShp" presStyleLbl="fgImgPlace1" presStyleIdx="6" presStyleCnt="7" custLinFactNeighborX="-5535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4DF9C01-A699-40AA-8CE2-D55911121FF9}" type="pres">
      <dgm:prSet presAssocID="{90B2FAFB-775A-480A-B3E1-39EFBDDF2651}" presName="txShp" presStyleLbl="node1" presStyleIdx="6" presStyleCnt="7" custScaleX="108526">
        <dgm:presLayoutVars>
          <dgm:bulletEnabled val="1"/>
        </dgm:presLayoutVars>
      </dgm:prSet>
      <dgm:spPr/>
      <dgm:t>
        <a:bodyPr/>
        <a:lstStyle/>
        <a:p>
          <a:endParaRPr lang="en-US"/>
        </a:p>
      </dgm:t>
    </dgm:pt>
  </dgm:ptLst>
  <dgm:cxnLst>
    <dgm:cxn modelId="{5BCCDE64-B9C6-4E6C-9107-31D8895DB81E}" type="presOf" srcId="{90B2FAFB-775A-480A-B3E1-39EFBDDF2651}" destId="{34DF9C01-A699-40AA-8CE2-D55911121FF9}" srcOrd="0" destOrd="0" presId="urn:microsoft.com/office/officeart/2005/8/layout/vList3"/>
    <dgm:cxn modelId="{B0172467-A018-4220-9F76-C20C4965755C}" type="presOf" srcId="{6A12368A-648D-4AFE-B432-E8DE8621D9D1}" destId="{B68C76F4-F80E-457A-AB15-6A4C82833351}" srcOrd="0" destOrd="0" presId="urn:microsoft.com/office/officeart/2005/8/layout/vList3"/>
    <dgm:cxn modelId="{8E755BD3-F752-49F4-A946-1CCCC5B53DA5}" srcId="{35F06F61-4C71-4892-AD36-9F5AE1AE4032}" destId="{39D40505-F7FB-41DD-AB40-9AD3291C10E4}" srcOrd="1" destOrd="0" parTransId="{5F066AE3-FC3A-4265-8CA7-0A1C0A993DA4}" sibTransId="{1A26D8A3-5D58-4E76-BA80-F1AB6EDC5026}"/>
    <dgm:cxn modelId="{0C3A7FD2-49C0-41C2-A6E3-656A3C281E2E}" type="presOf" srcId="{C035DADC-8D2A-4864-AF9A-00AB6507D0E3}" destId="{F2CEC3A3-33C7-418E-8564-3B9A478ADAA4}" srcOrd="0" destOrd="0" presId="urn:microsoft.com/office/officeart/2005/8/layout/vList3"/>
    <dgm:cxn modelId="{44EED167-3BE6-46D8-8E3D-982D1669C703}" type="presOf" srcId="{39D40505-F7FB-41DD-AB40-9AD3291C10E4}" destId="{A9116389-27A2-46C6-8876-242803431999}" srcOrd="0" destOrd="0" presId="urn:microsoft.com/office/officeart/2005/8/layout/vList3"/>
    <dgm:cxn modelId="{D9E69304-0076-40F7-B10E-3C7EC4B9C5E9}" type="presOf" srcId="{3B136DF2-2D57-406F-9E97-135890AC5B1E}" destId="{14685B89-7BE4-4353-A821-C5633209806E}" srcOrd="0" destOrd="0" presId="urn:microsoft.com/office/officeart/2005/8/layout/vList3"/>
    <dgm:cxn modelId="{F1DFC3C0-33D9-4BC7-8E98-FA6259018630}" type="presOf" srcId="{35F06F61-4C71-4892-AD36-9F5AE1AE4032}" destId="{828222BC-2B7D-49FF-958D-0FF8C52C3B09}" srcOrd="0" destOrd="0" presId="urn:microsoft.com/office/officeart/2005/8/layout/vList3"/>
    <dgm:cxn modelId="{DDE4C338-534B-47D0-BBC7-771AC57CD5CD}" srcId="{35F06F61-4C71-4892-AD36-9F5AE1AE4032}" destId="{6A12368A-648D-4AFE-B432-E8DE8621D9D1}" srcOrd="3" destOrd="0" parTransId="{2B437843-8386-4F92-B4EF-F27F79AB3432}" sibTransId="{B95D9BEF-68CE-4BAE-9B8E-9C1B74369AAF}"/>
    <dgm:cxn modelId="{C18933AB-A658-4F5B-9C63-F620A085A0B6}" srcId="{35F06F61-4C71-4892-AD36-9F5AE1AE4032}" destId="{90B2FAFB-775A-480A-B3E1-39EFBDDF2651}" srcOrd="6" destOrd="0" parTransId="{381AB400-7406-4662-B262-41B8FBF73879}" sibTransId="{B368F752-2290-46E2-B0FC-96D5847E7626}"/>
    <dgm:cxn modelId="{CE85D086-C1BA-4293-B362-3EC2032882F4}" srcId="{35F06F61-4C71-4892-AD36-9F5AE1AE4032}" destId="{CB517784-5F26-4D69-9EBB-871788948D47}" srcOrd="2" destOrd="0" parTransId="{BE377813-F6C1-4AA4-AD6E-01E73082A10C}" sibTransId="{13551B77-F557-4D1B-990E-C0D3F2ECDE1C}"/>
    <dgm:cxn modelId="{74388A8F-D1DF-447B-A88A-9336608F3DFE}" srcId="{35F06F61-4C71-4892-AD36-9F5AE1AE4032}" destId="{3B136DF2-2D57-406F-9E97-135890AC5B1E}" srcOrd="4" destOrd="0" parTransId="{A2AA91EB-1F90-4D47-901A-9708D43989F7}" sibTransId="{09D6F076-CC68-4640-8C9E-F5B9E4A1AD64}"/>
    <dgm:cxn modelId="{504DB9D1-202F-4163-B8B2-3033750D8875}" type="presOf" srcId="{4EC61471-C77D-4AA7-97AE-19317BBF279C}" destId="{DA71D1B1-3F02-4AE3-A108-3011A29EABF7}" srcOrd="0" destOrd="0" presId="urn:microsoft.com/office/officeart/2005/8/layout/vList3"/>
    <dgm:cxn modelId="{125BE1AB-22BE-421B-A5E3-FAE424F1F4E7}" srcId="{35F06F61-4C71-4892-AD36-9F5AE1AE4032}" destId="{4EC61471-C77D-4AA7-97AE-19317BBF279C}" srcOrd="0" destOrd="0" parTransId="{8673EEE3-BD36-449C-9053-C4508C51F41D}" sibTransId="{2DD8CF00-D23B-499B-A48A-D792998BD569}"/>
    <dgm:cxn modelId="{7A5FD514-8522-460C-B5FD-2866F14AE3D4}" srcId="{35F06F61-4C71-4892-AD36-9F5AE1AE4032}" destId="{C035DADC-8D2A-4864-AF9A-00AB6507D0E3}" srcOrd="5" destOrd="0" parTransId="{14CEBE6A-55D3-4ED0-A702-5E7447418F39}" sibTransId="{CA32ACBD-0FA7-432C-9C9E-E76DAF7DD79B}"/>
    <dgm:cxn modelId="{63D9AEB9-9908-40D3-8061-1A89FDA80A04}" type="presOf" srcId="{CB517784-5F26-4D69-9EBB-871788948D47}" destId="{99AC98B3-7D80-4800-BC3A-CF3BA84CFCA8}" srcOrd="0" destOrd="0" presId="urn:microsoft.com/office/officeart/2005/8/layout/vList3"/>
    <dgm:cxn modelId="{9A626ADC-DE35-4CE9-9D5D-8D1B1E5C7878}" type="presParOf" srcId="{828222BC-2B7D-49FF-958D-0FF8C52C3B09}" destId="{3E37C914-512F-409C-A19B-FEA7A484FA71}" srcOrd="0" destOrd="0" presId="urn:microsoft.com/office/officeart/2005/8/layout/vList3"/>
    <dgm:cxn modelId="{92F7FA89-F179-4459-8E85-D088CB2FFB78}" type="presParOf" srcId="{3E37C914-512F-409C-A19B-FEA7A484FA71}" destId="{6C0E79AD-6583-4179-88CF-339F7CDEF247}" srcOrd="0" destOrd="0" presId="urn:microsoft.com/office/officeart/2005/8/layout/vList3"/>
    <dgm:cxn modelId="{16215180-CADE-4F02-8ABD-7FC303510831}" type="presParOf" srcId="{3E37C914-512F-409C-A19B-FEA7A484FA71}" destId="{DA71D1B1-3F02-4AE3-A108-3011A29EABF7}" srcOrd="1" destOrd="0" presId="urn:microsoft.com/office/officeart/2005/8/layout/vList3"/>
    <dgm:cxn modelId="{D9C277C2-7AA3-4A39-A2B3-BDF758A8AE01}" type="presParOf" srcId="{828222BC-2B7D-49FF-958D-0FF8C52C3B09}" destId="{37412103-14B7-427F-9AB3-944D7E06F694}" srcOrd="1" destOrd="0" presId="urn:microsoft.com/office/officeart/2005/8/layout/vList3"/>
    <dgm:cxn modelId="{7BF7DC84-F26D-47CB-8F92-D761F535C9E1}" type="presParOf" srcId="{828222BC-2B7D-49FF-958D-0FF8C52C3B09}" destId="{BA7C36A4-5CED-444E-A91F-8B82DA60935F}" srcOrd="2" destOrd="0" presId="urn:microsoft.com/office/officeart/2005/8/layout/vList3"/>
    <dgm:cxn modelId="{4C61A015-C1C0-4C72-93B4-FB9C6833F246}" type="presParOf" srcId="{BA7C36A4-5CED-444E-A91F-8B82DA60935F}" destId="{206468C1-44E1-43EB-8CC2-C3B344448EB4}" srcOrd="0" destOrd="0" presId="urn:microsoft.com/office/officeart/2005/8/layout/vList3"/>
    <dgm:cxn modelId="{21371667-F8AC-42A1-8A8A-F595811D2977}" type="presParOf" srcId="{BA7C36A4-5CED-444E-A91F-8B82DA60935F}" destId="{A9116389-27A2-46C6-8876-242803431999}" srcOrd="1" destOrd="0" presId="urn:microsoft.com/office/officeart/2005/8/layout/vList3"/>
    <dgm:cxn modelId="{727EDD1A-D71E-43DC-8AD5-5732489DA128}" type="presParOf" srcId="{828222BC-2B7D-49FF-958D-0FF8C52C3B09}" destId="{DA0EA4F6-7A8E-4C80-ABED-AD6B7204F2D7}" srcOrd="3" destOrd="0" presId="urn:microsoft.com/office/officeart/2005/8/layout/vList3"/>
    <dgm:cxn modelId="{3556EE79-E3D1-4CA0-9C3D-BBC7BE00482D}" type="presParOf" srcId="{828222BC-2B7D-49FF-958D-0FF8C52C3B09}" destId="{9E394C19-E660-46A1-883D-C965688A8444}" srcOrd="4" destOrd="0" presId="urn:microsoft.com/office/officeart/2005/8/layout/vList3"/>
    <dgm:cxn modelId="{F1034B3E-591B-43B1-9AF6-755D06321163}" type="presParOf" srcId="{9E394C19-E660-46A1-883D-C965688A8444}" destId="{A2A91498-2BAF-4A0C-8A79-531ECEB72BA0}" srcOrd="0" destOrd="0" presId="urn:microsoft.com/office/officeart/2005/8/layout/vList3"/>
    <dgm:cxn modelId="{38C08D12-4E67-4538-A72B-77FA75B630F2}" type="presParOf" srcId="{9E394C19-E660-46A1-883D-C965688A8444}" destId="{99AC98B3-7D80-4800-BC3A-CF3BA84CFCA8}" srcOrd="1" destOrd="0" presId="urn:microsoft.com/office/officeart/2005/8/layout/vList3"/>
    <dgm:cxn modelId="{432BBC22-A6BF-47A1-9744-77BF3A520917}" type="presParOf" srcId="{828222BC-2B7D-49FF-958D-0FF8C52C3B09}" destId="{F1FD238A-7406-4BFA-B38E-06D370DE7859}" srcOrd="5" destOrd="0" presId="urn:microsoft.com/office/officeart/2005/8/layout/vList3"/>
    <dgm:cxn modelId="{99B7836E-F265-4302-98B9-5598B01F9617}" type="presParOf" srcId="{828222BC-2B7D-49FF-958D-0FF8C52C3B09}" destId="{802467A0-1961-480D-B4D0-9DCD1EF65826}" srcOrd="6" destOrd="0" presId="urn:microsoft.com/office/officeart/2005/8/layout/vList3"/>
    <dgm:cxn modelId="{E74ED900-7116-4E56-9113-520BAC250896}" type="presParOf" srcId="{802467A0-1961-480D-B4D0-9DCD1EF65826}" destId="{ABBAF4A9-4051-4BEE-9E76-0EEE13492608}" srcOrd="0" destOrd="0" presId="urn:microsoft.com/office/officeart/2005/8/layout/vList3"/>
    <dgm:cxn modelId="{AD0AB8C4-75ED-405B-A7CC-530CA9D7B037}" type="presParOf" srcId="{802467A0-1961-480D-B4D0-9DCD1EF65826}" destId="{B68C76F4-F80E-457A-AB15-6A4C82833351}" srcOrd="1" destOrd="0" presId="urn:microsoft.com/office/officeart/2005/8/layout/vList3"/>
    <dgm:cxn modelId="{E79567C0-822B-452D-B2F1-C52145DD599F}" type="presParOf" srcId="{828222BC-2B7D-49FF-958D-0FF8C52C3B09}" destId="{FCC25EB8-1484-494A-A0B5-49804A1BE208}" srcOrd="7" destOrd="0" presId="urn:microsoft.com/office/officeart/2005/8/layout/vList3"/>
    <dgm:cxn modelId="{4E00FCEF-25C2-4F9E-92C1-2EDD63C6BB44}" type="presParOf" srcId="{828222BC-2B7D-49FF-958D-0FF8C52C3B09}" destId="{3DE1FB41-4AEB-4D98-9172-7E4694C21251}" srcOrd="8" destOrd="0" presId="urn:microsoft.com/office/officeart/2005/8/layout/vList3"/>
    <dgm:cxn modelId="{D25069A8-8789-484C-A1E1-B5902BB0B3D7}" type="presParOf" srcId="{3DE1FB41-4AEB-4D98-9172-7E4694C21251}" destId="{9E35207A-84F5-4A03-8CE9-5EA21F58FE75}" srcOrd="0" destOrd="0" presId="urn:microsoft.com/office/officeart/2005/8/layout/vList3"/>
    <dgm:cxn modelId="{F7C6E281-E513-4973-8EB9-1ADD1C391A28}" type="presParOf" srcId="{3DE1FB41-4AEB-4D98-9172-7E4694C21251}" destId="{14685B89-7BE4-4353-A821-C5633209806E}" srcOrd="1" destOrd="0" presId="urn:microsoft.com/office/officeart/2005/8/layout/vList3"/>
    <dgm:cxn modelId="{8FEFD2FF-573E-4964-9845-37911A96E025}" type="presParOf" srcId="{828222BC-2B7D-49FF-958D-0FF8C52C3B09}" destId="{0B16E1B7-DAB2-420D-85F9-C50DF4193403}" srcOrd="9" destOrd="0" presId="urn:microsoft.com/office/officeart/2005/8/layout/vList3"/>
    <dgm:cxn modelId="{77933CB6-F2F7-44C0-81DD-C16B7434F0BA}" type="presParOf" srcId="{828222BC-2B7D-49FF-958D-0FF8C52C3B09}" destId="{A62A0C62-BB48-4BBE-B70C-B4E46D8310FE}" srcOrd="10" destOrd="0" presId="urn:microsoft.com/office/officeart/2005/8/layout/vList3"/>
    <dgm:cxn modelId="{644F74F6-0722-4241-8A87-6257C85321CA}" type="presParOf" srcId="{A62A0C62-BB48-4BBE-B70C-B4E46D8310FE}" destId="{BE78C333-698D-429F-8DF9-8E3CB3342B57}" srcOrd="0" destOrd="0" presId="urn:microsoft.com/office/officeart/2005/8/layout/vList3"/>
    <dgm:cxn modelId="{A11A6B19-E472-4B22-AADF-6CD234ADC6D1}" type="presParOf" srcId="{A62A0C62-BB48-4BBE-B70C-B4E46D8310FE}" destId="{F2CEC3A3-33C7-418E-8564-3B9A478ADAA4}" srcOrd="1" destOrd="0" presId="urn:microsoft.com/office/officeart/2005/8/layout/vList3"/>
    <dgm:cxn modelId="{BFA266C8-01D9-474B-B95E-A7CE895482E8}" type="presParOf" srcId="{828222BC-2B7D-49FF-958D-0FF8C52C3B09}" destId="{8167A9E0-10A0-4A06-9CED-9034E8863386}" srcOrd="11" destOrd="0" presId="urn:microsoft.com/office/officeart/2005/8/layout/vList3"/>
    <dgm:cxn modelId="{3CDA47B0-AE17-4724-AB0B-5F4625B5D0FA}" type="presParOf" srcId="{828222BC-2B7D-49FF-958D-0FF8C52C3B09}" destId="{EC738946-5011-4E0B-A4D9-61B1EA35C7FB}" srcOrd="12" destOrd="0" presId="urn:microsoft.com/office/officeart/2005/8/layout/vList3"/>
    <dgm:cxn modelId="{01C4C2D4-A627-4E07-988E-DF390F463FFB}" type="presParOf" srcId="{EC738946-5011-4E0B-A4D9-61B1EA35C7FB}" destId="{4B55FB90-17DA-4060-B654-4C673C43C5A3}" srcOrd="0" destOrd="0" presId="urn:microsoft.com/office/officeart/2005/8/layout/vList3"/>
    <dgm:cxn modelId="{EA6DDFEF-4B08-42EB-9E16-1213DFD9C38A}" type="presParOf" srcId="{EC738946-5011-4E0B-A4D9-61B1EA35C7FB}" destId="{34DF9C01-A699-40AA-8CE2-D55911121FF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B085C-D787-4826-A339-9FF8B9E77346}" type="doc">
      <dgm:prSet loTypeId="urn:microsoft.com/office/officeart/2005/8/layout/radial6" loCatId="cycle" qsTypeId="urn:microsoft.com/office/officeart/2005/8/quickstyle/simple4" qsCatId="simple" csTypeId="urn:microsoft.com/office/officeart/2005/8/colors/colorful1" csCatId="colorful" phldr="1"/>
      <dgm:spPr/>
      <dgm:t>
        <a:bodyPr/>
        <a:lstStyle/>
        <a:p>
          <a:endParaRPr lang="en-US"/>
        </a:p>
      </dgm:t>
    </dgm:pt>
    <dgm:pt modelId="{7B828EA6-138D-48F1-9513-70BFCA831C9D}">
      <dgm:prSet phldrT="[Text]"/>
      <dgm:spPr/>
      <dgm:t>
        <a:bodyPr/>
        <a:lstStyle/>
        <a:p>
          <a:r>
            <a:rPr lang="en-US" b="1" dirty="0"/>
            <a:t>Financial System Management</a:t>
          </a:r>
        </a:p>
      </dgm:t>
    </dgm:pt>
    <dgm:pt modelId="{43DC9875-CFF8-4AC7-B800-1409F25B4284}" type="parTrans" cxnId="{50CA3D40-40D5-479D-B234-4ADE80A3775C}">
      <dgm:prSet/>
      <dgm:spPr/>
      <dgm:t>
        <a:bodyPr/>
        <a:lstStyle/>
        <a:p>
          <a:endParaRPr lang="en-US"/>
        </a:p>
      </dgm:t>
    </dgm:pt>
    <dgm:pt modelId="{D5CC2F97-BFFF-490C-9DA0-06041821C774}" type="sibTrans" cxnId="{50CA3D40-40D5-479D-B234-4ADE80A3775C}">
      <dgm:prSet/>
      <dgm:spPr/>
      <dgm:t>
        <a:bodyPr/>
        <a:lstStyle/>
        <a:p>
          <a:endParaRPr lang="en-US"/>
        </a:p>
      </dgm:t>
    </dgm:pt>
    <dgm:pt modelId="{EE411DC5-DE49-4F5B-BCD5-66C3BA617A4F}">
      <dgm:prSet phldrT="[Text]" custT="1"/>
      <dgm:spPr/>
      <dgm:t>
        <a:bodyPr/>
        <a:lstStyle/>
        <a:p>
          <a:r>
            <a:rPr lang="en-US" sz="800" b="1" dirty="0"/>
            <a:t>Budget Management</a:t>
          </a:r>
        </a:p>
      </dgm:t>
    </dgm:pt>
    <dgm:pt modelId="{846D6F06-CCE7-4236-AA51-036000CB4B39}" type="parTrans" cxnId="{DEE15825-F37D-49FE-A882-0FF86559E3DC}">
      <dgm:prSet/>
      <dgm:spPr/>
      <dgm:t>
        <a:bodyPr/>
        <a:lstStyle/>
        <a:p>
          <a:endParaRPr lang="en-US"/>
        </a:p>
      </dgm:t>
    </dgm:pt>
    <dgm:pt modelId="{73377258-6362-4AB8-A63D-253568DA669C}" type="sibTrans" cxnId="{DEE15825-F37D-49FE-A882-0FF86559E3DC}">
      <dgm:prSet/>
      <dgm:spPr/>
      <dgm:t>
        <a:bodyPr/>
        <a:lstStyle/>
        <a:p>
          <a:endParaRPr lang="en-US"/>
        </a:p>
      </dgm:t>
    </dgm:pt>
    <dgm:pt modelId="{A301391D-C2A1-4343-A467-897BAD012BA7}">
      <dgm:prSet phldrT="[Text]"/>
      <dgm:spPr/>
      <dgm:t>
        <a:bodyPr/>
        <a:lstStyle/>
        <a:p>
          <a:r>
            <a:rPr lang="en-US" b="1" dirty="0"/>
            <a:t>Receivable Management</a:t>
          </a:r>
        </a:p>
      </dgm:t>
    </dgm:pt>
    <dgm:pt modelId="{2353553C-0312-470C-9277-02BD760B8DEC}" type="parTrans" cxnId="{5F35E411-6F86-4E46-97FF-F73CAC823E1A}">
      <dgm:prSet/>
      <dgm:spPr/>
      <dgm:t>
        <a:bodyPr/>
        <a:lstStyle/>
        <a:p>
          <a:endParaRPr lang="en-US"/>
        </a:p>
      </dgm:t>
    </dgm:pt>
    <dgm:pt modelId="{469A05EA-C03F-4D5B-9490-C2373E6EF7DF}" type="sibTrans" cxnId="{5F35E411-6F86-4E46-97FF-F73CAC823E1A}">
      <dgm:prSet/>
      <dgm:spPr/>
      <dgm:t>
        <a:bodyPr/>
        <a:lstStyle/>
        <a:p>
          <a:endParaRPr lang="en-US"/>
        </a:p>
      </dgm:t>
    </dgm:pt>
    <dgm:pt modelId="{7F11A399-4FDC-4950-84B7-F7C22B9AE86D}">
      <dgm:prSet phldrT="[Text]" custT="1"/>
      <dgm:spPr/>
      <dgm:t>
        <a:bodyPr/>
        <a:lstStyle/>
        <a:p>
          <a:r>
            <a:rPr lang="en-US" sz="900" b="1" dirty="0"/>
            <a:t>Payment Management</a:t>
          </a:r>
        </a:p>
      </dgm:t>
    </dgm:pt>
    <dgm:pt modelId="{15ACD405-1A9D-4FF7-8937-C481DEA7B371}" type="parTrans" cxnId="{FA34D035-2049-4B9D-82EC-FC001377666B}">
      <dgm:prSet/>
      <dgm:spPr/>
      <dgm:t>
        <a:bodyPr/>
        <a:lstStyle/>
        <a:p>
          <a:endParaRPr lang="en-US"/>
        </a:p>
      </dgm:t>
    </dgm:pt>
    <dgm:pt modelId="{E07CA346-8C84-4D05-B660-0506D44E3E5B}" type="sibTrans" cxnId="{FA34D035-2049-4B9D-82EC-FC001377666B}">
      <dgm:prSet/>
      <dgm:spPr/>
      <dgm:t>
        <a:bodyPr/>
        <a:lstStyle/>
        <a:p>
          <a:endParaRPr lang="en-US"/>
        </a:p>
      </dgm:t>
    </dgm:pt>
    <dgm:pt modelId="{E5705242-8655-421C-A9F9-16496085302F}">
      <dgm:prSet phldrT="[Text]"/>
      <dgm:spPr/>
      <dgm:t>
        <a:bodyPr/>
        <a:lstStyle/>
        <a:p>
          <a:r>
            <a:rPr lang="en-US" b="1" dirty="0"/>
            <a:t>Cost Management</a:t>
          </a:r>
        </a:p>
      </dgm:t>
    </dgm:pt>
    <dgm:pt modelId="{3F5018C7-4A9D-471A-9312-F19FD2A76400}" type="parTrans" cxnId="{E8119C12-276E-47F3-9528-F3D807F8458B}">
      <dgm:prSet/>
      <dgm:spPr/>
      <dgm:t>
        <a:bodyPr/>
        <a:lstStyle/>
        <a:p>
          <a:endParaRPr lang="en-US"/>
        </a:p>
      </dgm:t>
    </dgm:pt>
    <dgm:pt modelId="{DABCC831-0F6A-43EC-ABAA-2CB9DED0E72A}" type="sibTrans" cxnId="{E8119C12-276E-47F3-9528-F3D807F8458B}">
      <dgm:prSet/>
      <dgm:spPr/>
      <dgm:t>
        <a:bodyPr/>
        <a:lstStyle/>
        <a:p>
          <a:endParaRPr lang="en-US"/>
        </a:p>
      </dgm:t>
    </dgm:pt>
    <dgm:pt modelId="{65354A75-FCC7-49E1-A056-2C1BF1DDF08A}">
      <dgm:prSet phldrT="[Text]"/>
      <dgm:spPr/>
      <dgm:t>
        <a:bodyPr/>
        <a:lstStyle/>
        <a:p>
          <a:r>
            <a:rPr lang="en-US" dirty="0"/>
            <a:t>General </a:t>
          </a:r>
          <a:r>
            <a:rPr lang="en-US" b="1" dirty="0"/>
            <a:t>Ledger</a:t>
          </a:r>
          <a:r>
            <a:rPr lang="en-US" dirty="0"/>
            <a:t> </a:t>
          </a:r>
          <a:r>
            <a:rPr lang="en-US" b="1" dirty="0"/>
            <a:t>Management</a:t>
          </a:r>
        </a:p>
      </dgm:t>
    </dgm:pt>
    <dgm:pt modelId="{783841B3-87B1-457E-A007-AF754779EE3F}" type="parTrans" cxnId="{F56FE719-D15E-41F3-81C9-23E8194B71C4}">
      <dgm:prSet/>
      <dgm:spPr/>
      <dgm:t>
        <a:bodyPr/>
        <a:lstStyle/>
        <a:p>
          <a:endParaRPr lang="en-US"/>
        </a:p>
      </dgm:t>
    </dgm:pt>
    <dgm:pt modelId="{C17D78C3-08C7-447F-A82E-24F5E091620A}" type="sibTrans" cxnId="{F56FE719-D15E-41F3-81C9-23E8194B71C4}">
      <dgm:prSet/>
      <dgm:spPr/>
      <dgm:t>
        <a:bodyPr/>
        <a:lstStyle/>
        <a:p>
          <a:endParaRPr lang="en-US"/>
        </a:p>
      </dgm:t>
    </dgm:pt>
    <dgm:pt modelId="{B0B6D197-AF0B-4408-A825-FFA76DA7F20F}">
      <dgm:prSet phldrT="[Text]"/>
      <dgm:spPr/>
      <dgm:t>
        <a:bodyPr/>
        <a:lstStyle/>
        <a:p>
          <a:r>
            <a:rPr lang="en-US" b="1" dirty="0"/>
            <a:t>Fund Balance Management</a:t>
          </a:r>
        </a:p>
      </dgm:t>
    </dgm:pt>
    <dgm:pt modelId="{8A82EED5-83F2-40BF-9472-33AFEF60ADD1}" type="parTrans" cxnId="{77009D27-A2C2-4686-9E2E-C9E7F3DC01A7}">
      <dgm:prSet/>
      <dgm:spPr/>
      <dgm:t>
        <a:bodyPr/>
        <a:lstStyle/>
        <a:p>
          <a:endParaRPr lang="en-US"/>
        </a:p>
      </dgm:t>
    </dgm:pt>
    <dgm:pt modelId="{0F9BA669-AE43-4D63-A296-5202FB902239}" type="sibTrans" cxnId="{77009D27-A2C2-4686-9E2E-C9E7F3DC01A7}">
      <dgm:prSet/>
      <dgm:spPr/>
      <dgm:t>
        <a:bodyPr/>
        <a:lstStyle/>
        <a:p>
          <a:endParaRPr lang="en-US"/>
        </a:p>
      </dgm:t>
    </dgm:pt>
    <dgm:pt modelId="{B5A3F918-5E39-4815-88FC-9A98F2D57E05}" type="pres">
      <dgm:prSet presAssocID="{FF7B085C-D787-4826-A339-9FF8B9E77346}" presName="Name0" presStyleCnt="0">
        <dgm:presLayoutVars>
          <dgm:chMax val="1"/>
          <dgm:dir/>
          <dgm:animLvl val="ctr"/>
          <dgm:resizeHandles val="exact"/>
        </dgm:presLayoutVars>
      </dgm:prSet>
      <dgm:spPr/>
      <dgm:t>
        <a:bodyPr/>
        <a:lstStyle/>
        <a:p>
          <a:endParaRPr lang="en-US"/>
        </a:p>
      </dgm:t>
    </dgm:pt>
    <dgm:pt modelId="{6D037799-B001-4A47-9B90-45F9517CB0F4}" type="pres">
      <dgm:prSet presAssocID="{7B828EA6-138D-48F1-9513-70BFCA831C9D}" presName="centerShape" presStyleLbl="node0" presStyleIdx="0" presStyleCnt="1"/>
      <dgm:spPr/>
      <dgm:t>
        <a:bodyPr/>
        <a:lstStyle/>
        <a:p>
          <a:endParaRPr lang="en-US"/>
        </a:p>
      </dgm:t>
    </dgm:pt>
    <dgm:pt modelId="{056B2355-6229-4657-9F8A-E41B29D441C7}" type="pres">
      <dgm:prSet presAssocID="{EE411DC5-DE49-4F5B-BCD5-66C3BA617A4F}" presName="node" presStyleLbl="node1" presStyleIdx="0" presStyleCnt="6">
        <dgm:presLayoutVars>
          <dgm:bulletEnabled val="1"/>
        </dgm:presLayoutVars>
      </dgm:prSet>
      <dgm:spPr/>
      <dgm:t>
        <a:bodyPr/>
        <a:lstStyle/>
        <a:p>
          <a:endParaRPr lang="en-US"/>
        </a:p>
      </dgm:t>
    </dgm:pt>
    <dgm:pt modelId="{5F4B11D1-4F6C-4D63-AAFC-E033A9C75BBB}" type="pres">
      <dgm:prSet presAssocID="{EE411DC5-DE49-4F5B-BCD5-66C3BA617A4F}" presName="dummy" presStyleCnt="0"/>
      <dgm:spPr/>
    </dgm:pt>
    <dgm:pt modelId="{38F2589D-0085-48DE-B2A1-4C1817EAE519}" type="pres">
      <dgm:prSet presAssocID="{73377258-6362-4AB8-A63D-253568DA669C}" presName="sibTrans" presStyleLbl="sibTrans2D1" presStyleIdx="0" presStyleCnt="6"/>
      <dgm:spPr/>
      <dgm:t>
        <a:bodyPr/>
        <a:lstStyle/>
        <a:p>
          <a:endParaRPr lang="en-US"/>
        </a:p>
      </dgm:t>
    </dgm:pt>
    <dgm:pt modelId="{7649700A-24E9-4223-A9FE-EA62FA24FC25}" type="pres">
      <dgm:prSet presAssocID="{A301391D-C2A1-4343-A467-897BAD012BA7}" presName="node" presStyleLbl="node1" presStyleIdx="1" presStyleCnt="6">
        <dgm:presLayoutVars>
          <dgm:bulletEnabled val="1"/>
        </dgm:presLayoutVars>
      </dgm:prSet>
      <dgm:spPr/>
      <dgm:t>
        <a:bodyPr/>
        <a:lstStyle/>
        <a:p>
          <a:endParaRPr lang="en-US"/>
        </a:p>
      </dgm:t>
    </dgm:pt>
    <dgm:pt modelId="{45ACBC44-B74D-4DA0-A3D8-E158DE0C7566}" type="pres">
      <dgm:prSet presAssocID="{A301391D-C2A1-4343-A467-897BAD012BA7}" presName="dummy" presStyleCnt="0"/>
      <dgm:spPr/>
    </dgm:pt>
    <dgm:pt modelId="{9DFA041A-FA64-414D-B8B2-2232CC1E587F}" type="pres">
      <dgm:prSet presAssocID="{469A05EA-C03F-4D5B-9490-C2373E6EF7DF}" presName="sibTrans" presStyleLbl="sibTrans2D1" presStyleIdx="1" presStyleCnt="6"/>
      <dgm:spPr/>
      <dgm:t>
        <a:bodyPr/>
        <a:lstStyle/>
        <a:p>
          <a:endParaRPr lang="en-US"/>
        </a:p>
      </dgm:t>
    </dgm:pt>
    <dgm:pt modelId="{8A11D323-B734-430F-A2FD-F2BB208EE0F1}" type="pres">
      <dgm:prSet presAssocID="{B0B6D197-AF0B-4408-A825-FFA76DA7F20F}" presName="node" presStyleLbl="node1" presStyleIdx="2" presStyleCnt="6">
        <dgm:presLayoutVars>
          <dgm:bulletEnabled val="1"/>
        </dgm:presLayoutVars>
      </dgm:prSet>
      <dgm:spPr/>
      <dgm:t>
        <a:bodyPr/>
        <a:lstStyle/>
        <a:p>
          <a:endParaRPr lang="en-US"/>
        </a:p>
      </dgm:t>
    </dgm:pt>
    <dgm:pt modelId="{3A0EAA86-023E-47E4-8BB8-E7A4764CA2A1}" type="pres">
      <dgm:prSet presAssocID="{B0B6D197-AF0B-4408-A825-FFA76DA7F20F}" presName="dummy" presStyleCnt="0"/>
      <dgm:spPr/>
    </dgm:pt>
    <dgm:pt modelId="{B68727A7-5713-48AC-BA5B-5D14BAEDD5FA}" type="pres">
      <dgm:prSet presAssocID="{0F9BA669-AE43-4D63-A296-5202FB902239}" presName="sibTrans" presStyleLbl="sibTrans2D1" presStyleIdx="2" presStyleCnt="6"/>
      <dgm:spPr/>
      <dgm:t>
        <a:bodyPr/>
        <a:lstStyle/>
        <a:p>
          <a:endParaRPr lang="en-US"/>
        </a:p>
      </dgm:t>
    </dgm:pt>
    <dgm:pt modelId="{EC016736-C717-4DDA-A4B6-4854859FFC58}" type="pres">
      <dgm:prSet presAssocID="{65354A75-FCC7-49E1-A056-2C1BF1DDF08A}" presName="node" presStyleLbl="node1" presStyleIdx="3" presStyleCnt="6" custScaleX="101952" custScaleY="101952">
        <dgm:presLayoutVars>
          <dgm:bulletEnabled val="1"/>
        </dgm:presLayoutVars>
      </dgm:prSet>
      <dgm:spPr/>
      <dgm:t>
        <a:bodyPr/>
        <a:lstStyle/>
        <a:p>
          <a:endParaRPr lang="en-US"/>
        </a:p>
      </dgm:t>
    </dgm:pt>
    <dgm:pt modelId="{C0167644-D19F-4120-98F1-33227A738668}" type="pres">
      <dgm:prSet presAssocID="{65354A75-FCC7-49E1-A056-2C1BF1DDF08A}" presName="dummy" presStyleCnt="0"/>
      <dgm:spPr/>
    </dgm:pt>
    <dgm:pt modelId="{AB7D27CB-C70B-4E49-95D0-74DC26CC1D0C}" type="pres">
      <dgm:prSet presAssocID="{C17D78C3-08C7-447F-A82E-24F5E091620A}" presName="sibTrans" presStyleLbl="sibTrans2D1" presStyleIdx="3" presStyleCnt="6"/>
      <dgm:spPr/>
      <dgm:t>
        <a:bodyPr/>
        <a:lstStyle/>
        <a:p>
          <a:endParaRPr lang="en-US"/>
        </a:p>
      </dgm:t>
    </dgm:pt>
    <dgm:pt modelId="{0B83448D-06AC-4CD6-98D9-D8E341DDBDF7}" type="pres">
      <dgm:prSet presAssocID="{7F11A399-4FDC-4950-84B7-F7C22B9AE86D}" presName="node" presStyleLbl="node1" presStyleIdx="4" presStyleCnt="6" custScaleX="101952" custScaleY="101952">
        <dgm:presLayoutVars>
          <dgm:bulletEnabled val="1"/>
        </dgm:presLayoutVars>
      </dgm:prSet>
      <dgm:spPr/>
      <dgm:t>
        <a:bodyPr/>
        <a:lstStyle/>
        <a:p>
          <a:endParaRPr lang="en-US"/>
        </a:p>
      </dgm:t>
    </dgm:pt>
    <dgm:pt modelId="{58391894-07BF-4143-B29F-AA6D68B15514}" type="pres">
      <dgm:prSet presAssocID="{7F11A399-4FDC-4950-84B7-F7C22B9AE86D}" presName="dummy" presStyleCnt="0"/>
      <dgm:spPr/>
    </dgm:pt>
    <dgm:pt modelId="{79C0F71B-ECA0-4ED5-A0D7-B0F1CD09969F}" type="pres">
      <dgm:prSet presAssocID="{E07CA346-8C84-4D05-B660-0506D44E3E5B}" presName="sibTrans" presStyleLbl="sibTrans2D1" presStyleIdx="4" presStyleCnt="6"/>
      <dgm:spPr/>
      <dgm:t>
        <a:bodyPr/>
        <a:lstStyle/>
        <a:p>
          <a:endParaRPr lang="en-US"/>
        </a:p>
      </dgm:t>
    </dgm:pt>
    <dgm:pt modelId="{C68268E8-660F-4FDF-A884-2377FD9C7F80}" type="pres">
      <dgm:prSet presAssocID="{E5705242-8655-421C-A9F9-16496085302F}" presName="node" presStyleLbl="node1" presStyleIdx="5" presStyleCnt="6">
        <dgm:presLayoutVars>
          <dgm:bulletEnabled val="1"/>
        </dgm:presLayoutVars>
      </dgm:prSet>
      <dgm:spPr/>
      <dgm:t>
        <a:bodyPr/>
        <a:lstStyle/>
        <a:p>
          <a:endParaRPr lang="en-US"/>
        </a:p>
      </dgm:t>
    </dgm:pt>
    <dgm:pt modelId="{EBF9FC5E-F12E-4F68-88AD-9DCA315EFF56}" type="pres">
      <dgm:prSet presAssocID="{E5705242-8655-421C-A9F9-16496085302F}" presName="dummy" presStyleCnt="0"/>
      <dgm:spPr/>
    </dgm:pt>
    <dgm:pt modelId="{9F8DF1BA-1EFE-4DDC-9091-640149EA6533}" type="pres">
      <dgm:prSet presAssocID="{DABCC831-0F6A-43EC-ABAA-2CB9DED0E72A}" presName="sibTrans" presStyleLbl="sibTrans2D1" presStyleIdx="5" presStyleCnt="6"/>
      <dgm:spPr/>
      <dgm:t>
        <a:bodyPr/>
        <a:lstStyle/>
        <a:p>
          <a:endParaRPr lang="en-US"/>
        </a:p>
      </dgm:t>
    </dgm:pt>
  </dgm:ptLst>
  <dgm:cxnLst>
    <dgm:cxn modelId="{5F35E411-6F86-4E46-97FF-F73CAC823E1A}" srcId="{7B828EA6-138D-48F1-9513-70BFCA831C9D}" destId="{A301391D-C2A1-4343-A467-897BAD012BA7}" srcOrd="1" destOrd="0" parTransId="{2353553C-0312-470C-9277-02BD760B8DEC}" sibTransId="{469A05EA-C03F-4D5B-9490-C2373E6EF7DF}"/>
    <dgm:cxn modelId="{28769AF7-C53F-4169-9A33-03AF82DAAFFF}" type="presOf" srcId="{7B828EA6-138D-48F1-9513-70BFCA831C9D}" destId="{6D037799-B001-4A47-9B90-45F9517CB0F4}" srcOrd="0" destOrd="0" presId="urn:microsoft.com/office/officeart/2005/8/layout/radial6"/>
    <dgm:cxn modelId="{A7CCE1F4-DA06-49C5-B1EF-BF4E45FAD6DD}" type="presOf" srcId="{FF7B085C-D787-4826-A339-9FF8B9E77346}" destId="{B5A3F918-5E39-4815-88FC-9A98F2D57E05}" srcOrd="0" destOrd="0" presId="urn:microsoft.com/office/officeart/2005/8/layout/radial6"/>
    <dgm:cxn modelId="{65D51961-230D-4773-A2F4-BB906F78008D}" type="presOf" srcId="{A301391D-C2A1-4343-A467-897BAD012BA7}" destId="{7649700A-24E9-4223-A9FE-EA62FA24FC25}" srcOrd="0" destOrd="0" presId="urn:microsoft.com/office/officeart/2005/8/layout/radial6"/>
    <dgm:cxn modelId="{253452AC-F28B-4254-8E22-670DA0938CF7}" type="presOf" srcId="{EE411DC5-DE49-4F5B-BCD5-66C3BA617A4F}" destId="{056B2355-6229-4657-9F8A-E41B29D441C7}" srcOrd="0" destOrd="0" presId="urn:microsoft.com/office/officeart/2005/8/layout/radial6"/>
    <dgm:cxn modelId="{A7B717E7-CCAD-4ADC-812D-B34CD95853BE}" type="presOf" srcId="{C17D78C3-08C7-447F-A82E-24F5E091620A}" destId="{AB7D27CB-C70B-4E49-95D0-74DC26CC1D0C}" srcOrd="0" destOrd="0" presId="urn:microsoft.com/office/officeart/2005/8/layout/radial6"/>
    <dgm:cxn modelId="{CC834288-D83F-4EC9-B183-1E97B47012F0}" type="presOf" srcId="{DABCC831-0F6A-43EC-ABAA-2CB9DED0E72A}" destId="{9F8DF1BA-1EFE-4DDC-9091-640149EA6533}" srcOrd="0" destOrd="0" presId="urn:microsoft.com/office/officeart/2005/8/layout/radial6"/>
    <dgm:cxn modelId="{DEE15825-F37D-49FE-A882-0FF86559E3DC}" srcId="{7B828EA6-138D-48F1-9513-70BFCA831C9D}" destId="{EE411DC5-DE49-4F5B-BCD5-66C3BA617A4F}" srcOrd="0" destOrd="0" parTransId="{846D6F06-CCE7-4236-AA51-036000CB4B39}" sibTransId="{73377258-6362-4AB8-A63D-253568DA669C}"/>
    <dgm:cxn modelId="{77009D27-A2C2-4686-9E2E-C9E7F3DC01A7}" srcId="{7B828EA6-138D-48F1-9513-70BFCA831C9D}" destId="{B0B6D197-AF0B-4408-A825-FFA76DA7F20F}" srcOrd="2" destOrd="0" parTransId="{8A82EED5-83F2-40BF-9472-33AFEF60ADD1}" sibTransId="{0F9BA669-AE43-4D63-A296-5202FB902239}"/>
    <dgm:cxn modelId="{FB7419C5-15C9-4602-B6F9-E056B6C07E43}" type="presOf" srcId="{73377258-6362-4AB8-A63D-253568DA669C}" destId="{38F2589D-0085-48DE-B2A1-4C1817EAE519}" srcOrd="0" destOrd="0" presId="urn:microsoft.com/office/officeart/2005/8/layout/radial6"/>
    <dgm:cxn modelId="{50CA3D40-40D5-479D-B234-4ADE80A3775C}" srcId="{FF7B085C-D787-4826-A339-9FF8B9E77346}" destId="{7B828EA6-138D-48F1-9513-70BFCA831C9D}" srcOrd="0" destOrd="0" parTransId="{43DC9875-CFF8-4AC7-B800-1409F25B4284}" sibTransId="{D5CC2F97-BFFF-490C-9DA0-06041821C774}"/>
    <dgm:cxn modelId="{3000EE99-977B-4C8A-B4F1-0DE4382AEB99}" type="presOf" srcId="{E5705242-8655-421C-A9F9-16496085302F}" destId="{C68268E8-660F-4FDF-A884-2377FD9C7F80}" srcOrd="0" destOrd="0" presId="urn:microsoft.com/office/officeart/2005/8/layout/radial6"/>
    <dgm:cxn modelId="{E8119C12-276E-47F3-9528-F3D807F8458B}" srcId="{7B828EA6-138D-48F1-9513-70BFCA831C9D}" destId="{E5705242-8655-421C-A9F9-16496085302F}" srcOrd="5" destOrd="0" parTransId="{3F5018C7-4A9D-471A-9312-F19FD2A76400}" sibTransId="{DABCC831-0F6A-43EC-ABAA-2CB9DED0E72A}"/>
    <dgm:cxn modelId="{F56FE719-D15E-41F3-81C9-23E8194B71C4}" srcId="{7B828EA6-138D-48F1-9513-70BFCA831C9D}" destId="{65354A75-FCC7-49E1-A056-2C1BF1DDF08A}" srcOrd="3" destOrd="0" parTransId="{783841B3-87B1-457E-A007-AF754779EE3F}" sibTransId="{C17D78C3-08C7-447F-A82E-24F5E091620A}"/>
    <dgm:cxn modelId="{331470C1-8557-4864-A2A8-F7D9AD258ABF}" type="presOf" srcId="{7F11A399-4FDC-4950-84B7-F7C22B9AE86D}" destId="{0B83448D-06AC-4CD6-98D9-D8E341DDBDF7}" srcOrd="0" destOrd="0" presId="urn:microsoft.com/office/officeart/2005/8/layout/radial6"/>
    <dgm:cxn modelId="{94170CC7-9F71-49A6-B8BE-A1DF44EBDC87}" type="presOf" srcId="{E07CA346-8C84-4D05-B660-0506D44E3E5B}" destId="{79C0F71B-ECA0-4ED5-A0D7-B0F1CD09969F}" srcOrd="0" destOrd="0" presId="urn:microsoft.com/office/officeart/2005/8/layout/radial6"/>
    <dgm:cxn modelId="{C65A25A8-CC33-4026-B66C-CC7A0390478D}" type="presOf" srcId="{B0B6D197-AF0B-4408-A825-FFA76DA7F20F}" destId="{8A11D323-B734-430F-A2FD-F2BB208EE0F1}" srcOrd="0" destOrd="0" presId="urn:microsoft.com/office/officeart/2005/8/layout/radial6"/>
    <dgm:cxn modelId="{FA34D035-2049-4B9D-82EC-FC001377666B}" srcId="{7B828EA6-138D-48F1-9513-70BFCA831C9D}" destId="{7F11A399-4FDC-4950-84B7-F7C22B9AE86D}" srcOrd="4" destOrd="0" parTransId="{15ACD405-1A9D-4FF7-8937-C481DEA7B371}" sibTransId="{E07CA346-8C84-4D05-B660-0506D44E3E5B}"/>
    <dgm:cxn modelId="{1F263417-CF18-4077-8B6E-8F3265FDCF1B}" type="presOf" srcId="{469A05EA-C03F-4D5B-9490-C2373E6EF7DF}" destId="{9DFA041A-FA64-414D-B8B2-2232CC1E587F}" srcOrd="0" destOrd="0" presId="urn:microsoft.com/office/officeart/2005/8/layout/radial6"/>
    <dgm:cxn modelId="{E455B2A1-BAB4-4E35-A01F-689E8550CFFA}" type="presOf" srcId="{0F9BA669-AE43-4D63-A296-5202FB902239}" destId="{B68727A7-5713-48AC-BA5B-5D14BAEDD5FA}" srcOrd="0" destOrd="0" presId="urn:microsoft.com/office/officeart/2005/8/layout/radial6"/>
    <dgm:cxn modelId="{2CC9AF45-CEEA-498A-B13E-42080C18EE98}" type="presOf" srcId="{65354A75-FCC7-49E1-A056-2C1BF1DDF08A}" destId="{EC016736-C717-4DDA-A4B6-4854859FFC58}" srcOrd="0" destOrd="0" presId="urn:microsoft.com/office/officeart/2005/8/layout/radial6"/>
    <dgm:cxn modelId="{89CD92D6-AA24-4E28-8E4C-BF66FE3AB88B}" type="presParOf" srcId="{B5A3F918-5E39-4815-88FC-9A98F2D57E05}" destId="{6D037799-B001-4A47-9B90-45F9517CB0F4}" srcOrd="0" destOrd="0" presId="urn:microsoft.com/office/officeart/2005/8/layout/radial6"/>
    <dgm:cxn modelId="{DE12AB63-065F-4E00-81E7-AB5545CDFB27}" type="presParOf" srcId="{B5A3F918-5E39-4815-88FC-9A98F2D57E05}" destId="{056B2355-6229-4657-9F8A-E41B29D441C7}" srcOrd="1" destOrd="0" presId="urn:microsoft.com/office/officeart/2005/8/layout/radial6"/>
    <dgm:cxn modelId="{5DB91DD2-A04F-4A7C-B8E1-789E89F46541}" type="presParOf" srcId="{B5A3F918-5E39-4815-88FC-9A98F2D57E05}" destId="{5F4B11D1-4F6C-4D63-AAFC-E033A9C75BBB}" srcOrd="2" destOrd="0" presId="urn:microsoft.com/office/officeart/2005/8/layout/radial6"/>
    <dgm:cxn modelId="{6D3A753E-C089-48F4-B175-E82A0DF37AFD}" type="presParOf" srcId="{B5A3F918-5E39-4815-88FC-9A98F2D57E05}" destId="{38F2589D-0085-48DE-B2A1-4C1817EAE519}" srcOrd="3" destOrd="0" presId="urn:microsoft.com/office/officeart/2005/8/layout/radial6"/>
    <dgm:cxn modelId="{A4534855-4E71-4909-AAE3-486AD1B9D363}" type="presParOf" srcId="{B5A3F918-5E39-4815-88FC-9A98F2D57E05}" destId="{7649700A-24E9-4223-A9FE-EA62FA24FC25}" srcOrd="4" destOrd="0" presId="urn:microsoft.com/office/officeart/2005/8/layout/radial6"/>
    <dgm:cxn modelId="{7F45B5D6-922E-4B06-896C-4E9A737E7F74}" type="presParOf" srcId="{B5A3F918-5E39-4815-88FC-9A98F2D57E05}" destId="{45ACBC44-B74D-4DA0-A3D8-E158DE0C7566}" srcOrd="5" destOrd="0" presId="urn:microsoft.com/office/officeart/2005/8/layout/radial6"/>
    <dgm:cxn modelId="{24EA4C80-AE5B-42D1-B6CC-9B06EC29F663}" type="presParOf" srcId="{B5A3F918-5E39-4815-88FC-9A98F2D57E05}" destId="{9DFA041A-FA64-414D-B8B2-2232CC1E587F}" srcOrd="6" destOrd="0" presId="urn:microsoft.com/office/officeart/2005/8/layout/radial6"/>
    <dgm:cxn modelId="{44B27885-2FAD-4B8A-B648-B3BE38AA8231}" type="presParOf" srcId="{B5A3F918-5E39-4815-88FC-9A98F2D57E05}" destId="{8A11D323-B734-430F-A2FD-F2BB208EE0F1}" srcOrd="7" destOrd="0" presId="urn:microsoft.com/office/officeart/2005/8/layout/radial6"/>
    <dgm:cxn modelId="{EAADBF9C-9697-4EB7-A7DA-B3FB57C0F553}" type="presParOf" srcId="{B5A3F918-5E39-4815-88FC-9A98F2D57E05}" destId="{3A0EAA86-023E-47E4-8BB8-E7A4764CA2A1}" srcOrd="8" destOrd="0" presId="urn:microsoft.com/office/officeart/2005/8/layout/radial6"/>
    <dgm:cxn modelId="{F320E792-FAFF-4FFE-B168-958D9F756681}" type="presParOf" srcId="{B5A3F918-5E39-4815-88FC-9A98F2D57E05}" destId="{B68727A7-5713-48AC-BA5B-5D14BAEDD5FA}" srcOrd="9" destOrd="0" presId="urn:microsoft.com/office/officeart/2005/8/layout/radial6"/>
    <dgm:cxn modelId="{8C559762-31D8-4B85-A692-B2F328ECF795}" type="presParOf" srcId="{B5A3F918-5E39-4815-88FC-9A98F2D57E05}" destId="{EC016736-C717-4DDA-A4B6-4854859FFC58}" srcOrd="10" destOrd="0" presId="urn:microsoft.com/office/officeart/2005/8/layout/radial6"/>
    <dgm:cxn modelId="{E8FDEAF2-245B-4A9B-A673-3D1F854ADD11}" type="presParOf" srcId="{B5A3F918-5E39-4815-88FC-9A98F2D57E05}" destId="{C0167644-D19F-4120-98F1-33227A738668}" srcOrd="11" destOrd="0" presId="urn:microsoft.com/office/officeart/2005/8/layout/radial6"/>
    <dgm:cxn modelId="{BA122AC1-95E7-4F0B-BC5D-DF201A15CF0B}" type="presParOf" srcId="{B5A3F918-5E39-4815-88FC-9A98F2D57E05}" destId="{AB7D27CB-C70B-4E49-95D0-74DC26CC1D0C}" srcOrd="12" destOrd="0" presId="urn:microsoft.com/office/officeart/2005/8/layout/radial6"/>
    <dgm:cxn modelId="{0CE8C17A-652C-47E4-97FA-9B0F720B8996}" type="presParOf" srcId="{B5A3F918-5E39-4815-88FC-9A98F2D57E05}" destId="{0B83448D-06AC-4CD6-98D9-D8E341DDBDF7}" srcOrd="13" destOrd="0" presId="urn:microsoft.com/office/officeart/2005/8/layout/radial6"/>
    <dgm:cxn modelId="{D31C34C5-A8FC-4AC5-BB0D-FFBB2E4C1F97}" type="presParOf" srcId="{B5A3F918-5E39-4815-88FC-9A98F2D57E05}" destId="{58391894-07BF-4143-B29F-AA6D68B15514}" srcOrd="14" destOrd="0" presId="urn:microsoft.com/office/officeart/2005/8/layout/radial6"/>
    <dgm:cxn modelId="{BE60B279-789A-49E3-9EBC-13B95EF6E1F9}" type="presParOf" srcId="{B5A3F918-5E39-4815-88FC-9A98F2D57E05}" destId="{79C0F71B-ECA0-4ED5-A0D7-B0F1CD09969F}" srcOrd="15" destOrd="0" presId="urn:microsoft.com/office/officeart/2005/8/layout/radial6"/>
    <dgm:cxn modelId="{FF3BBD13-CC41-4B04-812B-AF40F4578196}" type="presParOf" srcId="{B5A3F918-5E39-4815-88FC-9A98F2D57E05}" destId="{C68268E8-660F-4FDF-A884-2377FD9C7F80}" srcOrd="16" destOrd="0" presId="urn:microsoft.com/office/officeart/2005/8/layout/radial6"/>
    <dgm:cxn modelId="{3CAC6E63-A70B-456A-B20A-53484AFF7C19}" type="presParOf" srcId="{B5A3F918-5E39-4815-88FC-9A98F2D57E05}" destId="{EBF9FC5E-F12E-4F68-88AD-9DCA315EFF56}" srcOrd="17" destOrd="0" presId="urn:microsoft.com/office/officeart/2005/8/layout/radial6"/>
    <dgm:cxn modelId="{503CC840-6345-4051-84AB-B51A071F717B}" type="presParOf" srcId="{B5A3F918-5E39-4815-88FC-9A98F2D57E05}" destId="{9F8DF1BA-1EFE-4DDC-9091-640149EA6533}"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06F61-4C71-4892-AD36-9F5AE1AE4032}" type="doc">
      <dgm:prSet loTypeId="urn:microsoft.com/office/officeart/2005/8/layout/vList3" loCatId="picture" qsTypeId="urn:microsoft.com/office/officeart/2005/8/quickstyle/3d2" qsCatId="3D" csTypeId="urn:microsoft.com/office/officeart/2005/8/colors/accent1_2" csCatId="accent1" phldr="1"/>
      <dgm:spPr/>
    </dgm:pt>
    <dgm:pt modelId="{39D40505-F7FB-41DD-AB40-9AD3291C10E4}">
      <dgm:prSet phldrT="[Text]"/>
      <dgm:spPr>
        <a:solidFill>
          <a:srgbClr val="5F1448"/>
        </a:solidFill>
      </dgm:spPr>
      <dgm:t>
        <a:bodyPr/>
        <a:lstStyle/>
        <a:p>
          <a:pPr algn="l"/>
          <a:r>
            <a:rPr lang="en-US" b="1" dirty="0">
              <a:latin typeface="+mj-lt"/>
            </a:rPr>
            <a:t>2   Discussion/Background on Methods</a:t>
          </a:r>
        </a:p>
      </dgm:t>
    </dgm:pt>
    <dgm:pt modelId="{1A26D8A3-5D58-4E76-BA80-F1AB6EDC5026}" type="sibTrans" cxnId="{8E755BD3-F752-49F4-A946-1CCCC5B53DA5}">
      <dgm:prSet/>
      <dgm:spPr/>
      <dgm:t>
        <a:bodyPr/>
        <a:lstStyle/>
        <a:p>
          <a:endParaRPr lang="en-US"/>
        </a:p>
      </dgm:t>
    </dgm:pt>
    <dgm:pt modelId="{5F066AE3-FC3A-4265-8CA7-0A1C0A993DA4}" type="parTrans" cxnId="{8E755BD3-F752-49F4-A946-1CCCC5B53DA5}">
      <dgm:prSet/>
      <dgm:spPr/>
      <dgm:t>
        <a:bodyPr/>
        <a:lstStyle/>
        <a:p>
          <a:endParaRPr lang="en-US"/>
        </a:p>
      </dgm:t>
    </dgm:pt>
    <dgm:pt modelId="{4EC61471-C77D-4AA7-97AE-19317BBF279C}">
      <dgm:prSet phldrT="[Text]"/>
      <dgm:spPr>
        <a:solidFill>
          <a:srgbClr val="5F1448"/>
        </a:solidFill>
      </dgm:spPr>
      <dgm:t>
        <a:bodyPr/>
        <a:lstStyle/>
        <a:p>
          <a:pPr algn="l"/>
          <a:r>
            <a:rPr lang="en-US" b="1" dirty="0">
              <a:latin typeface="+mj-lt"/>
            </a:rPr>
            <a:t>1  Account Structures</a:t>
          </a:r>
        </a:p>
      </dgm:t>
    </dgm:pt>
    <dgm:pt modelId="{2DD8CF00-D23B-499B-A48A-D792998BD569}" type="sibTrans" cxnId="{125BE1AB-22BE-421B-A5E3-FAE424F1F4E7}">
      <dgm:prSet/>
      <dgm:spPr/>
      <dgm:t>
        <a:bodyPr/>
        <a:lstStyle/>
        <a:p>
          <a:endParaRPr lang="en-US"/>
        </a:p>
      </dgm:t>
    </dgm:pt>
    <dgm:pt modelId="{8673EEE3-BD36-449C-9053-C4508C51F41D}" type="parTrans" cxnId="{125BE1AB-22BE-421B-A5E3-FAE424F1F4E7}">
      <dgm:prSet/>
      <dgm:spPr/>
      <dgm:t>
        <a:bodyPr/>
        <a:lstStyle/>
        <a:p>
          <a:endParaRPr lang="en-US"/>
        </a:p>
      </dgm:t>
    </dgm:pt>
    <dgm:pt modelId="{6A12368A-648D-4AFE-B432-E8DE8621D9D1}">
      <dgm:prSet phldrT="[Text]"/>
      <dgm:spPr>
        <a:solidFill>
          <a:srgbClr val="5F1448"/>
        </a:solidFill>
      </dgm:spPr>
      <dgm:t>
        <a:bodyPr/>
        <a:lstStyle/>
        <a:p>
          <a:pPr algn="l"/>
          <a:r>
            <a:rPr lang="en-US" b="1" dirty="0">
              <a:latin typeface="+mj-lt"/>
            </a:rPr>
            <a:t>4   Use of the Model in Budget Preparations</a:t>
          </a:r>
        </a:p>
      </dgm:t>
    </dgm:pt>
    <dgm:pt modelId="{2B437843-8386-4F92-B4EF-F27F79AB3432}" type="parTrans" cxnId="{DDE4C338-534B-47D0-BBC7-771AC57CD5CD}">
      <dgm:prSet/>
      <dgm:spPr/>
      <dgm:t>
        <a:bodyPr/>
        <a:lstStyle/>
        <a:p>
          <a:endParaRPr lang="en-US"/>
        </a:p>
      </dgm:t>
    </dgm:pt>
    <dgm:pt modelId="{B95D9BEF-68CE-4BAE-9B8E-9C1B74369AAF}" type="sibTrans" cxnId="{DDE4C338-534B-47D0-BBC7-771AC57CD5CD}">
      <dgm:prSet/>
      <dgm:spPr/>
      <dgm:t>
        <a:bodyPr/>
        <a:lstStyle/>
        <a:p>
          <a:endParaRPr lang="en-US"/>
        </a:p>
      </dgm:t>
    </dgm:pt>
    <dgm:pt modelId="{3B136DF2-2D57-406F-9E97-135890AC5B1E}">
      <dgm:prSet phldrT="[Text]"/>
      <dgm:spPr>
        <a:solidFill>
          <a:srgbClr val="5F1448"/>
        </a:solidFill>
      </dgm:spPr>
      <dgm:t>
        <a:bodyPr/>
        <a:lstStyle/>
        <a:p>
          <a:pPr algn="l"/>
          <a:r>
            <a:rPr lang="en-US" b="1" dirty="0">
              <a:latin typeface="+mj-lt"/>
            </a:rPr>
            <a:t>5   Use of the Model in Capital Expenditures</a:t>
          </a:r>
        </a:p>
      </dgm:t>
    </dgm:pt>
    <dgm:pt modelId="{A2AA91EB-1F90-4D47-901A-9708D43989F7}" type="parTrans" cxnId="{74388A8F-D1DF-447B-A88A-9336608F3DFE}">
      <dgm:prSet/>
      <dgm:spPr/>
      <dgm:t>
        <a:bodyPr/>
        <a:lstStyle/>
        <a:p>
          <a:endParaRPr lang="en-US"/>
        </a:p>
      </dgm:t>
    </dgm:pt>
    <dgm:pt modelId="{09D6F076-CC68-4640-8C9E-F5B9E4A1AD64}" type="sibTrans" cxnId="{74388A8F-D1DF-447B-A88A-9336608F3DFE}">
      <dgm:prSet/>
      <dgm:spPr/>
      <dgm:t>
        <a:bodyPr/>
        <a:lstStyle/>
        <a:p>
          <a:endParaRPr lang="en-US"/>
        </a:p>
      </dgm:t>
    </dgm:pt>
    <dgm:pt modelId="{CB517784-5F26-4D69-9EBB-871788948D47}">
      <dgm:prSet phldrT="[Text]"/>
      <dgm:spPr>
        <a:solidFill>
          <a:srgbClr val="5F1448"/>
        </a:solidFill>
      </dgm:spPr>
      <dgm:t>
        <a:bodyPr/>
        <a:lstStyle/>
        <a:p>
          <a:pPr algn="l"/>
          <a:r>
            <a:rPr lang="en-US" b="1" dirty="0">
              <a:latin typeface="+mj-lt"/>
            </a:rPr>
            <a:t>3   Review of Homework Assignments</a:t>
          </a:r>
        </a:p>
      </dgm:t>
    </dgm:pt>
    <dgm:pt modelId="{BE377813-F6C1-4AA4-AD6E-01E73082A10C}" type="parTrans" cxnId="{CE85D086-C1BA-4293-B362-3EC2032882F4}">
      <dgm:prSet/>
      <dgm:spPr/>
      <dgm:t>
        <a:bodyPr/>
        <a:lstStyle/>
        <a:p>
          <a:endParaRPr lang="en-US"/>
        </a:p>
      </dgm:t>
    </dgm:pt>
    <dgm:pt modelId="{13551B77-F557-4D1B-990E-C0D3F2ECDE1C}" type="sibTrans" cxnId="{CE85D086-C1BA-4293-B362-3EC2032882F4}">
      <dgm:prSet/>
      <dgm:spPr/>
      <dgm:t>
        <a:bodyPr/>
        <a:lstStyle/>
        <a:p>
          <a:endParaRPr lang="en-US"/>
        </a:p>
      </dgm:t>
    </dgm:pt>
    <dgm:pt modelId="{FF0CA2F3-69F0-4102-A028-1C9078C9359E}">
      <dgm:prSet phldrT="[Text]"/>
      <dgm:spPr>
        <a:solidFill>
          <a:srgbClr val="5F1448"/>
        </a:solidFill>
      </dgm:spPr>
      <dgm:t>
        <a:bodyPr/>
        <a:lstStyle/>
        <a:p>
          <a:pPr algn="l"/>
          <a:r>
            <a:rPr lang="en-US" b="1" dirty="0" smtClean="0">
              <a:latin typeface="+mj-lt"/>
            </a:rPr>
            <a:t>6   Use of Model in Allocating Fare Revenues</a:t>
          </a:r>
          <a:endParaRPr lang="en-US" b="1" dirty="0">
            <a:latin typeface="+mj-lt"/>
          </a:endParaRPr>
        </a:p>
      </dgm:t>
    </dgm:pt>
    <dgm:pt modelId="{9D508E56-A1D8-4A6B-87E6-18E19DDE732B}" type="parTrans" cxnId="{67D7DFD9-83A5-49D9-AC52-84C62D92AEF0}">
      <dgm:prSet/>
      <dgm:spPr/>
      <dgm:t>
        <a:bodyPr/>
        <a:lstStyle/>
        <a:p>
          <a:endParaRPr lang="en-US"/>
        </a:p>
      </dgm:t>
    </dgm:pt>
    <dgm:pt modelId="{43AA47D5-1F55-4B24-BE00-C966CA9E5786}" type="sibTrans" cxnId="{67D7DFD9-83A5-49D9-AC52-84C62D92AEF0}">
      <dgm:prSet/>
      <dgm:spPr/>
      <dgm:t>
        <a:bodyPr/>
        <a:lstStyle/>
        <a:p>
          <a:endParaRPr lang="en-US"/>
        </a:p>
      </dgm:t>
    </dgm:pt>
    <dgm:pt modelId="{828222BC-2B7D-49FF-958D-0FF8C52C3B09}" type="pres">
      <dgm:prSet presAssocID="{35F06F61-4C71-4892-AD36-9F5AE1AE4032}" presName="linearFlow" presStyleCnt="0">
        <dgm:presLayoutVars>
          <dgm:dir/>
          <dgm:resizeHandles val="exact"/>
        </dgm:presLayoutVars>
      </dgm:prSet>
      <dgm:spPr/>
    </dgm:pt>
    <dgm:pt modelId="{3E37C914-512F-409C-A19B-FEA7A484FA71}" type="pres">
      <dgm:prSet presAssocID="{4EC61471-C77D-4AA7-97AE-19317BBF279C}" presName="composite" presStyleCnt="0"/>
      <dgm:spPr/>
    </dgm:pt>
    <dgm:pt modelId="{6C0E79AD-6583-4179-88CF-339F7CDEF247}" type="pres">
      <dgm:prSet presAssocID="{4EC61471-C77D-4AA7-97AE-19317BBF279C}" presName="imgShp" presStyleLbl="fgImgPlace1" presStyleIdx="0" presStyleCnt="6" custLinFactNeighborX="-533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A71D1B1-3F02-4AE3-A108-3011A29EABF7}" type="pres">
      <dgm:prSet presAssocID="{4EC61471-C77D-4AA7-97AE-19317BBF279C}" presName="txShp" presStyleLbl="node1" presStyleIdx="0" presStyleCnt="6" custScaleX="111128">
        <dgm:presLayoutVars>
          <dgm:bulletEnabled val="1"/>
        </dgm:presLayoutVars>
      </dgm:prSet>
      <dgm:spPr/>
      <dgm:t>
        <a:bodyPr/>
        <a:lstStyle/>
        <a:p>
          <a:endParaRPr lang="en-US"/>
        </a:p>
      </dgm:t>
    </dgm:pt>
    <dgm:pt modelId="{37412103-14B7-427F-9AB3-944D7E06F694}" type="pres">
      <dgm:prSet presAssocID="{2DD8CF00-D23B-499B-A48A-D792998BD569}" presName="spacing" presStyleCnt="0"/>
      <dgm:spPr/>
    </dgm:pt>
    <dgm:pt modelId="{BA7C36A4-5CED-444E-A91F-8B82DA60935F}" type="pres">
      <dgm:prSet presAssocID="{39D40505-F7FB-41DD-AB40-9AD3291C10E4}" presName="composite" presStyleCnt="0"/>
      <dgm:spPr/>
    </dgm:pt>
    <dgm:pt modelId="{206468C1-44E1-43EB-8CC2-C3B344448EB4}" type="pres">
      <dgm:prSet presAssocID="{39D40505-F7FB-41DD-AB40-9AD3291C10E4}" presName="imgShp" presStyleLbl="fgImgPlace1" presStyleIdx="1" presStyleCnt="6" custLinFactNeighborX="-533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9116389-27A2-46C6-8876-242803431999}" type="pres">
      <dgm:prSet presAssocID="{39D40505-F7FB-41DD-AB40-9AD3291C10E4}" presName="txShp" presStyleLbl="node1" presStyleIdx="1" presStyleCnt="6" custScaleX="110990">
        <dgm:presLayoutVars>
          <dgm:bulletEnabled val="1"/>
        </dgm:presLayoutVars>
      </dgm:prSet>
      <dgm:spPr/>
      <dgm:t>
        <a:bodyPr/>
        <a:lstStyle/>
        <a:p>
          <a:endParaRPr lang="en-US"/>
        </a:p>
      </dgm:t>
    </dgm:pt>
    <dgm:pt modelId="{DA0EA4F6-7A8E-4C80-ABED-AD6B7204F2D7}" type="pres">
      <dgm:prSet presAssocID="{1A26D8A3-5D58-4E76-BA80-F1AB6EDC5026}" presName="spacing" presStyleCnt="0"/>
      <dgm:spPr/>
    </dgm:pt>
    <dgm:pt modelId="{9E394C19-E660-46A1-883D-C965688A8444}" type="pres">
      <dgm:prSet presAssocID="{CB517784-5F26-4D69-9EBB-871788948D47}" presName="composite" presStyleCnt="0"/>
      <dgm:spPr/>
    </dgm:pt>
    <dgm:pt modelId="{A2A91498-2BAF-4A0C-8A79-531ECEB72BA0}" type="pres">
      <dgm:prSet presAssocID="{CB517784-5F26-4D69-9EBB-871788948D47}" presName="imgShp" presStyleLbl="fgImgPlace1" presStyleIdx="2" presStyleCnt="6" custLinFactNeighborX="-56558"/>
      <dgm:spPr>
        <a:blipFill rotWithShape="1">
          <a:blip xmlns:r="http://schemas.openxmlformats.org/officeDocument/2006/relationships" r:embed="rId2"/>
          <a:stretch>
            <a:fillRect/>
          </a:stretch>
        </a:blipFill>
      </dgm:spPr>
    </dgm:pt>
    <dgm:pt modelId="{99AC98B3-7D80-4800-BC3A-CF3BA84CFCA8}" type="pres">
      <dgm:prSet presAssocID="{CB517784-5F26-4D69-9EBB-871788948D47}" presName="txShp" presStyleLbl="node1" presStyleIdx="2" presStyleCnt="6" custScaleX="112126">
        <dgm:presLayoutVars>
          <dgm:bulletEnabled val="1"/>
        </dgm:presLayoutVars>
      </dgm:prSet>
      <dgm:spPr/>
      <dgm:t>
        <a:bodyPr/>
        <a:lstStyle/>
        <a:p>
          <a:endParaRPr lang="en-US"/>
        </a:p>
      </dgm:t>
    </dgm:pt>
    <dgm:pt modelId="{F1FD238A-7406-4BFA-B38E-06D370DE7859}" type="pres">
      <dgm:prSet presAssocID="{13551B77-F557-4D1B-990E-C0D3F2ECDE1C}" presName="spacing" presStyleCnt="0"/>
      <dgm:spPr/>
    </dgm:pt>
    <dgm:pt modelId="{802467A0-1961-480D-B4D0-9DCD1EF65826}" type="pres">
      <dgm:prSet presAssocID="{6A12368A-648D-4AFE-B432-E8DE8621D9D1}" presName="composite" presStyleCnt="0"/>
      <dgm:spPr/>
    </dgm:pt>
    <dgm:pt modelId="{ABBAF4A9-4051-4BEE-9E76-0EEE13492608}" type="pres">
      <dgm:prSet presAssocID="{6A12368A-648D-4AFE-B432-E8DE8621D9D1}" presName="imgShp" presStyleLbl="fgImgPlace1" presStyleIdx="3" presStyleCnt="6" custLinFactNeighborX="-552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68C76F4-F80E-457A-AB15-6A4C82833351}" type="pres">
      <dgm:prSet presAssocID="{6A12368A-648D-4AFE-B432-E8DE8621D9D1}" presName="txShp" presStyleLbl="node1" presStyleIdx="3" presStyleCnt="6" custScaleX="109279">
        <dgm:presLayoutVars>
          <dgm:bulletEnabled val="1"/>
        </dgm:presLayoutVars>
      </dgm:prSet>
      <dgm:spPr/>
      <dgm:t>
        <a:bodyPr/>
        <a:lstStyle/>
        <a:p>
          <a:endParaRPr lang="en-US"/>
        </a:p>
      </dgm:t>
    </dgm:pt>
    <dgm:pt modelId="{FCC25EB8-1484-494A-A0B5-49804A1BE208}" type="pres">
      <dgm:prSet presAssocID="{B95D9BEF-68CE-4BAE-9B8E-9C1B74369AAF}" presName="spacing" presStyleCnt="0"/>
      <dgm:spPr/>
    </dgm:pt>
    <dgm:pt modelId="{3DE1FB41-4AEB-4D98-9172-7E4694C21251}" type="pres">
      <dgm:prSet presAssocID="{3B136DF2-2D57-406F-9E97-135890AC5B1E}" presName="composite" presStyleCnt="0"/>
      <dgm:spPr/>
    </dgm:pt>
    <dgm:pt modelId="{9E35207A-84F5-4A03-8CE9-5EA21F58FE75}" type="pres">
      <dgm:prSet presAssocID="{3B136DF2-2D57-406F-9E97-135890AC5B1E}" presName="imgShp" presStyleLbl="fgImgPlace1" presStyleIdx="4" presStyleCnt="6" custLinFactNeighborX="-497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4685B89-7BE4-4353-A821-C5633209806E}" type="pres">
      <dgm:prSet presAssocID="{3B136DF2-2D57-406F-9E97-135890AC5B1E}" presName="txShp" presStyleLbl="node1" presStyleIdx="4" presStyleCnt="6" custScaleX="109279">
        <dgm:presLayoutVars>
          <dgm:bulletEnabled val="1"/>
        </dgm:presLayoutVars>
      </dgm:prSet>
      <dgm:spPr/>
      <dgm:t>
        <a:bodyPr/>
        <a:lstStyle/>
        <a:p>
          <a:endParaRPr lang="en-US"/>
        </a:p>
      </dgm:t>
    </dgm:pt>
    <dgm:pt modelId="{9A5AE751-2466-49D0-85D9-600FDA59CFF4}" type="pres">
      <dgm:prSet presAssocID="{09D6F076-CC68-4640-8C9E-F5B9E4A1AD64}" presName="spacing" presStyleCnt="0"/>
      <dgm:spPr/>
    </dgm:pt>
    <dgm:pt modelId="{37C35183-9540-4E98-9EF3-4E28A4E7004F}" type="pres">
      <dgm:prSet presAssocID="{FF0CA2F3-69F0-4102-A028-1C9078C9359E}" presName="composite" presStyleCnt="0"/>
      <dgm:spPr/>
    </dgm:pt>
    <dgm:pt modelId="{0FE46B75-0975-48C8-8706-46A016436FFE}" type="pres">
      <dgm:prSet presAssocID="{FF0CA2F3-69F0-4102-A028-1C9078C9359E}" presName="imgShp" presStyleLbl="fgImgPlace1" presStyleIdx="5" presStyleCnt="6" custLinFactNeighborX="-49104"/>
      <dgm:spPr>
        <a:blipFill rotWithShape="1">
          <a:blip xmlns:r="http://schemas.openxmlformats.org/officeDocument/2006/relationships" r:embed="rId3"/>
          <a:stretch>
            <a:fillRect/>
          </a:stretch>
        </a:blipFill>
      </dgm:spPr>
    </dgm:pt>
    <dgm:pt modelId="{FC09A158-4DAF-4D70-8A6C-E4CE37A4CB01}" type="pres">
      <dgm:prSet presAssocID="{FF0CA2F3-69F0-4102-A028-1C9078C9359E}" presName="txShp" presStyleLbl="node1" presStyleIdx="5" presStyleCnt="6" custScaleX="109256">
        <dgm:presLayoutVars>
          <dgm:bulletEnabled val="1"/>
        </dgm:presLayoutVars>
      </dgm:prSet>
      <dgm:spPr/>
      <dgm:t>
        <a:bodyPr/>
        <a:lstStyle/>
        <a:p>
          <a:endParaRPr lang="en-US"/>
        </a:p>
      </dgm:t>
    </dgm:pt>
  </dgm:ptLst>
  <dgm:cxnLst>
    <dgm:cxn modelId="{8E755BD3-F752-49F4-A946-1CCCC5B53DA5}" srcId="{35F06F61-4C71-4892-AD36-9F5AE1AE4032}" destId="{39D40505-F7FB-41DD-AB40-9AD3291C10E4}" srcOrd="1" destOrd="0" parTransId="{5F066AE3-FC3A-4265-8CA7-0A1C0A993DA4}" sibTransId="{1A26D8A3-5D58-4E76-BA80-F1AB6EDC5026}"/>
    <dgm:cxn modelId="{A81A7698-7E43-487A-87ED-7E6EA1CC090E}" type="presOf" srcId="{39D40505-F7FB-41DD-AB40-9AD3291C10E4}" destId="{A9116389-27A2-46C6-8876-242803431999}" srcOrd="0" destOrd="0" presId="urn:microsoft.com/office/officeart/2005/8/layout/vList3"/>
    <dgm:cxn modelId="{A0E56668-8F62-440E-9E19-CF5B36BC7589}" type="presOf" srcId="{FF0CA2F3-69F0-4102-A028-1C9078C9359E}" destId="{FC09A158-4DAF-4D70-8A6C-E4CE37A4CB01}" srcOrd="0" destOrd="0" presId="urn:microsoft.com/office/officeart/2005/8/layout/vList3"/>
    <dgm:cxn modelId="{DDE4C338-534B-47D0-BBC7-771AC57CD5CD}" srcId="{35F06F61-4C71-4892-AD36-9F5AE1AE4032}" destId="{6A12368A-648D-4AFE-B432-E8DE8621D9D1}" srcOrd="3" destOrd="0" parTransId="{2B437843-8386-4F92-B4EF-F27F79AB3432}" sibTransId="{B95D9BEF-68CE-4BAE-9B8E-9C1B74369AAF}"/>
    <dgm:cxn modelId="{5C1D99A7-64BB-4E3F-BC35-A58364879304}" type="presOf" srcId="{35F06F61-4C71-4892-AD36-9F5AE1AE4032}" destId="{828222BC-2B7D-49FF-958D-0FF8C52C3B09}" srcOrd="0" destOrd="0" presId="urn:microsoft.com/office/officeart/2005/8/layout/vList3"/>
    <dgm:cxn modelId="{CE85D086-C1BA-4293-B362-3EC2032882F4}" srcId="{35F06F61-4C71-4892-AD36-9F5AE1AE4032}" destId="{CB517784-5F26-4D69-9EBB-871788948D47}" srcOrd="2" destOrd="0" parTransId="{BE377813-F6C1-4AA4-AD6E-01E73082A10C}" sibTransId="{13551B77-F557-4D1B-990E-C0D3F2ECDE1C}"/>
    <dgm:cxn modelId="{67D7DFD9-83A5-49D9-AC52-84C62D92AEF0}" srcId="{35F06F61-4C71-4892-AD36-9F5AE1AE4032}" destId="{FF0CA2F3-69F0-4102-A028-1C9078C9359E}" srcOrd="5" destOrd="0" parTransId="{9D508E56-A1D8-4A6B-87E6-18E19DDE732B}" sibTransId="{43AA47D5-1F55-4B24-BE00-C966CA9E5786}"/>
    <dgm:cxn modelId="{74388A8F-D1DF-447B-A88A-9336608F3DFE}" srcId="{35F06F61-4C71-4892-AD36-9F5AE1AE4032}" destId="{3B136DF2-2D57-406F-9E97-135890AC5B1E}" srcOrd="4" destOrd="0" parTransId="{A2AA91EB-1F90-4D47-901A-9708D43989F7}" sibTransId="{09D6F076-CC68-4640-8C9E-F5B9E4A1AD64}"/>
    <dgm:cxn modelId="{030D890D-3F59-4D4C-B54D-C89B48A7003F}" type="presOf" srcId="{CB517784-5F26-4D69-9EBB-871788948D47}" destId="{99AC98B3-7D80-4800-BC3A-CF3BA84CFCA8}" srcOrd="0" destOrd="0" presId="urn:microsoft.com/office/officeart/2005/8/layout/vList3"/>
    <dgm:cxn modelId="{125BE1AB-22BE-421B-A5E3-FAE424F1F4E7}" srcId="{35F06F61-4C71-4892-AD36-9F5AE1AE4032}" destId="{4EC61471-C77D-4AA7-97AE-19317BBF279C}" srcOrd="0" destOrd="0" parTransId="{8673EEE3-BD36-449C-9053-C4508C51F41D}" sibTransId="{2DD8CF00-D23B-499B-A48A-D792998BD569}"/>
    <dgm:cxn modelId="{359CE8A6-4FCA-4DF1-8EA7-829D191291BA}" type="presOf" srcId="{6A12368A-648D-4AFE-B432-E8DE8621D9D1}" destId="{B68C76F4-F80E-457A-AB15-6A4C82833351}" srcOrd="0" destOrd="0" presId="urn:microsoft.com/office/officeart/2005/8/layout/vList3"/>
    <dgm:cxn modelId="{F43DB1CA-DD83-4B45-A869-AF9A42479F84}" type="presOf" srcId="{3B136DF2-2D57-406F-9E97-135890AC5B1E}" destId="{14685B89-7BE4-4353-A821-C5633209806E}" srcOrd="0" destOrd="0" presId="urn:microsoft.com/office/officeart/2005/8/layout/vList3"/>
    <dgm:cxn modelId="{EAEE3C30-7852-4493-9E27-A6CBEB37A0AF}" type="presOf" srcId="{4EC61471-C77D-4AA7-97AE-19317BBF279C}" destId="{DA71D1B1-3F02-4AE3-A108-3011A29EABF7}" srcOrd="0" destOrd="0" presId="urn:microsoft.com/office/officeart/2005/8/layout/vList3"/>
    <dgm:cxn modelId="{F2E5C85D-13F5-49BF-8829-8AC07FB5D816}" type="presParOf" srcId="{828222BC-2B7D-49FF-958D-0FF8C52C3B09}" destId="{3E37C914-512F-409C-A19B-FEA7A484FA71}" srcOrd="0" destOrd="0" presId="urn:microsoft.com/office/officeart/2005/8/layout/vList3"/>
    <dgm:cxn modelId="{CA302FA7-C41B-430A-B813-3DCA0EB50AB6}" type="presParOf" srcId="{3E37C914-512F-409C-A19B-FEA7A484FA71}" destId="{6C0E79AD-6583-4179-88CF-339F7CDEF247}" srcOrd="0" destOrd="0" presId="urn:microsoft.com/office/officeart/2005/8/layout/vList3"/>
    <dgm:cxn modelId="{EBB5EE95-33A8-4D92-B967-F8DFFFAF3F1F}" type="presParOf" srcId="{3E37C914-512F-409C-A19B-FEA7A484FA71}" destId="{DA71D1B1-3F02-4AE3-A108-3011A29EABF7}" srcOrd="1" destOrd="0" presId="urn:microsoft.com/office/officeart/2005/8/layout/vList3"/>
    <dgm:cxn modelId="{17040090-FD2F-444A-B437-A705FF698D47}" type="presParOf" srcId="{828222BC-2B7D-49FF-958D-0FF8C52C3B09}" destId="{37412103-14B7-427F-9AB3-944D7E06F694}" srcOrd="1" destOrd="0" presId="urn:microsoft.com/office/officeart/2005/8/layout/vList3"/>
    <dgm:cxn modelId="{A9BEE550-09F8-4E63-901C-9CD3A5A1610C}" type="presParOf" srcId="{828222BC-2B7D-49FF-958D-0FF8C52C3B09}" destId="{BA7C36A4-5CED-444E-A91F-8B82DA60935F}" srcOrd="2" destOrd="0" presId="urn:microsoft.com/office/officeart/2005/8/layout/vList3"/>
    <dgm:cxn modelId="{BC124320-67F9-4A19-814C-7F960DCDD808}" type="presParOf" srcId="{BA7C36A4-5CED-444E-A91F-8B82DA60935F}" destId="{206468C1-44E1-43EB-8CC2-C3B344448EB4}" srcOrd="0" destOrd="0" presId="urn:microsoft.com/office/officeart/2005/8/layout/vList3"/>
    <dgm:cxn modelId="{B6485CFB-7B74-471D-B278-00CDFCCDCAB2}" type="presParOf" srcId="{BA7C36A4-5CED-444E-A91F-8B82DA60935F}" destId="{A9116389-27A2-46C6-8876-242803431999}" srcOrd="1" destOrd="0" presId="urn:microsoft.com/office/officeart/2005/8/layout/vList3"/>
    <dgm:cxn modelId="{146282E1-4582-4B60-949E-4EECB8E5FAD5}" type="presParOf" srcId="{828222BC-2B7D-49FF-958D-0FF8C52C3B09}" destId="{DA0EA4F6-7A8E-4C80-ABED-AD6B7204F2D7}" srcOrd="3" destOrd="0" presId="urn:microsoft.com/office/officeart/2005/8/layout/vList3"/>
    <dgm:cxn modelId="{7140C166-BC92-4325-9D23-EDEAB0C68DEA}" type="presParOf" srcId="{828222BC-2B7D-49FF-958D-0FF8C52C3B09}" destId="{9E394C19-E660-46A1-883D-C965688A8444}" srcOrd="4" destOrd="0" presId="urn:microsoft.com/office/officeart/2005/8/layout/vList3"/>
    <dgm:cxn modelId="{0D15AE77-D926-4BE8-BFA8-7A55576A5A93}" type="presParOf" srcId="{9E394C19-E660-46A1-883D-C965688A8444}" destId="{A2A91498-2BAF-4A0C-8A79-531ECEB72BA0}" srcOrd="0" destOrd="0" presId="urn:microsoft.com/office/officeart/2005/8/layout/vList3"/>
    <dgm:cxn modelId="{E52E98D3-DA72-4480-A42C-DD45464772F0}" type="presParOf" srcId="{9E394C19-E660-46A1-883D-C965688A8444}" destId="{99AC98B3-7D80-4800-BC3A-CF3BA84CFCA8}" srcOrd="1" destOrd="0" presId="urn:microsoft.com/office/officeart/2005/8/layout/vList3"/>
    <dgm:cxn modelId="{CEA85AB5-15D4-4585-9BD5-D490141F692C}" type="presParOf" srcId="{828222BC-2B7D-49FF-958D-0FF8C52C3B09}" destId="{F1FD238A-7406-4BFA-B38E-06D370DE7859}" srcOrd="5" destOrd="0" presId="urn:microsoft.com/office/officeart/2005/8/layout/vList3"/>
    <dgm:cxn modelId="{55D8F70A-FB62-42F6-9495-698C337315ED}" type="presParOf" srcId="{828222BC-2B7D-49FF-958D-0FF8C52C3B09}" destId="{802467A0-1961-480D-B4D0-9DCD1EF65826}" srcOrd="6" destOrd="0" presId="urn:microsoft.com/office/officeart/2005/8/layout/vList3"/>
    <dgm:cxn modelId="{31E9F4A7-F606-41EE-9218-239E4DC5520B}" type="presParOf" srcId="{802467A0-1961-480D-B4D0-9DCD1EF65826}" destId="{ABBAF4A9-4051-4BEE-9E76-0EEE13492608}" srcOrd="0" destOrd="0" presId="urn:microsoft.com/office/officeart/2005/8/layout/vList3"/>
    <dgm:cxn modelId="{A112E980-C4A8-4F26-B29E-F0B9490C38A1}" type="presParOf" srcId="{802467A0-1961-480D-B4D0-9DCD1EF65826}" destId="{B68C76F4-F80E-457A-AB15-6A4C82833351}" srcOrd="1" destOrd="0" presId="urn:microsoft.com/office/officeart/2005/8/layout/vList3"/>
    <dgm:cxn modelId="{C133DB4C-94AC-4B61-BBEA-8713C5CDAC9F}" type="presParOf" srcId="{828222BC-2B7D-49FF-958D-0FF8C52C3B09}" destId="{FCC25EB8-1484-494A-A0B5-49804A1BE208}" srcOrd="7" destOrd="0" presId="urn:microsoft.com/office/officeart/2005/8/layout/vList3"/>
    <dgm:cxn modelId="{E934BCC0-7FE5-4E07-91B7-2E6D610216A1}" type="presParOf" srcId="{828222BC-2B7D-49FF-958D-0FF8C52C3B09}" destId="{3DE1FB41-4AEB-4D98-9172-7E4694C21251}" srcOrd="8" destOrd="0" presId="urn:microsoft.com/office/officeart/2005/8/layout/vList3"/>
    <dgm:cxn modelId="{E26E5ED4-A17B-4CC3-972C-8606BC743C1E}" type="presParOf" srcId="{3DE1FB41-4AEB-4D98-9172-7E4694C21251}" destId="{9E35207A-84F5-4A03-8CE9-5EA21F58FE75}" srcOrd="0" destOrd="0" presId="urn:microsoft.com/office/officeart/2005/8/layout/vList3"/>
    <dgm:cxn modelId="{714F4C6F-940E-4180-A758-FECE390B9648}" type="presParOf" srcId="{3DE1FB41-4AEB-4D98-9172-7E4694C21251}" destId="{14685B89-7BE4-4353-A821-C5633209806E}" srcOrd="1" destOrd="0" presId="urn:microsoft.com/office/officeart/2005/8/layout/vList3"/>
    <dgm:cxn modelId="{5FC572B3-FBD1-4292-B5C8-E9CBBC7D1DE3}" type="presParOf" srcId="{828222BC-2B7D-49FF-958D-0FF8C52C3B09}" destId="{9A5AE751-2466-49D0-85D9-600FDA59CFF4}" srcOrd="9" destOrd="0" presId="urn:microsoft.com/office/officeart/2005/8/layout/vList3"/>
    <dgm:cxn modelId="{A26973A3-9ABB-4E24-8873-C184E44FE4CB}" type="presParOf" srcId="{828222BC-2B7D-49FF-958D-0FF8C52C3B09}" destId="{37C35183-9540-4E98-9EF3-4E28A4E7004F}" srcOrd="10" destOrd="0" presId="urn:microsoft.com/office/officeart/2005/8/layout/vList3"/>
    <dgm:cxn modelId="{7FCD2796-08B5-4F4E-8A00-C0056909FF04}" type="presParOf" srcId="{37C35183-9540-4E98-9EF3-4E28A4E7004F}" destId="{0FE46B75-0975-48C8-8706-46A016436FFE}" srcOrd="0" destOrd="0" presId="urn:microsoft.com/office/officeart/2005/8/layout/vList3"/>
    <dgm:cxn modelId="{921CC6A5-E0A5-4500-949A-808922303063}" type="presParOf" srcId="{37C35183-9540-4E98-9EF3-4E28A4E7004F}" destId="{FC09A158-4DAF-4D70-8A6C-E4CE37A4CB01}"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653E9-5B83-491C-B239-18BD9C6185B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8FFB2E6-4536-4A23-8F17-A7ED3AE5ED7C}">
      <dgm:prSet phldrT="[Text]"/>
      <dgm:spPr/>
      <dgm:t>
        <a:bodyPr/>
        <a:lstStyle/>
        <a:p>
          <a:r>
            <a:rPr lang="en-US" dirty="0"/>
            <a:t>Fund</a:t>
          </a:r>
        </a:p>
      </dgm:t>
    </dgm:pt>
    <dgm:pt modelId="{8563FFD5-63A8-4549-B966-B1453217789E}" type="parTrans" cxnId="{8FDCC637-2C00-4D94-80E1-26DCF1618251}">
      <dgm:prSet/>
      <dgm:spPr/>
      <dgm:t>
        <a:bodyPr/>
        <a:lstStyle/>
        <a:p>
          <a:endParaRPr lang="en-US"/>
        </a:p>
      </dgm:t>
    </dgm:pt>
    <dgm:pt modelId="{95451C5C-40E3-42BC-98DF-41ACACF45443}" type="sibTrans" cxnId="{8FDCC637-2C00-4D94-80E1-26DCF1618251}">
      <dgm:prSet/>
      <dgm:spPr/>
      <dgm:t>
        <a:bodyPr/>
        <a:lstStyle/>
        <a:p>
          <a:endParaRPr lang="en-US"/>
        </a:p>
      </dgm:t>
    </dgm:pt>
    <dgm:pt modelId="{93FA3E5E-9C8C-4D10-9406-C9C831AB4785}">
      <dgm:prSet phldrT="[Text]" custT="1"/>
      <dgm:spPr/>
      <dgm:t>
        <a:bodyPr/>
        <a:lstStyle/>
        <a:p>
          <a:pPr marL="91440" algn="l"/>
          <a:r>
            <a:rPr lang="en-US" sz="1000" dirty="0">
              <a:latin typeface="+mj-lt"/>
            </a:rPr>
            <a:t>Mass Transit (65)</a:t>
          </a:r>
        </a:p>
      </dgm:t>
    </dgm:pt>
    <dgm:pt modelId="{F40A5643-8EBB-40F7-8E21-5060B14ABF8E}" type="parTrans" cxnId="{F9BED055-FA14-4140-928F-47DE88ED28D5}">
      <dgm:prSet/>
      <dgm:spPr/>
      <dgm:t>
        <a:bodyPr/>
        <a:lstStyle/>
        <a:p>
          <a:endParaRPr lang="en-US"/>
        </a:p>
      </dgm:t>
    </dgm:pt>
    <dgm:pt modelId="{395022B2-F2CA-4EFA-8752-05EAF822270C}" type="sibTrans" cxnId="{F9BED055-FA14-4140-928F-47DE88ED28D5}">
      <dgm:prSet/>
      <dgm:spPr/>
      <dgm:t>
        <a:bodyPr/>
        <a:lstStyle/>
        <a:p>
          <a:endParaRPr lang="en-US"/>
        </a:p>
      </dgm:t>
    </dgm:pt>
    <dgm:pt modelId="{9DD1EBF9-7F83-483A-A02D-F648DC89731E}">
      <dgm:prSet phldrT="[Text]"/>
      <dgm:spPr/>
      <dgm:t>
        <a:bodyPr/>
        <a:lstStyle/>
        <a:p>
          <a:r>
            <a:rPr lang="en-US" dirty="0"/>
            <a:t>Class</a:t>
          </a:r>
        </a:p>
      </dgm:t>
    </dgm:pt>
    <dgm:pt modelId="{A2DED7E8-427D-4F0B-A086-15BE77410140}" type="parTrans" cxnId="{59EA246A-5959-4E23-AA17-D07394934E6A}">
      <dgm:prSet/>
      <dgm:spPr/>
      <dgm:t>
        <a:bodyPr/>
        <a:lstStyle/>
        <a:p>
          <a:endParaRPr lang="en-US"/>
        </a:p>
      </dgm:t>
    </dgm:pt>
    <dgm:pt modelId="{C33C8E49-1891-44CE-AF9A-D73D2E828545}" type="sibTrans" cxnId="{59EA246A-5959-4E23-AA17-D07394934E6A}">
      <dgm:prSet/>
      <dgm:spPr/>
      <dgm:t>
        <a:bodyPr/>
        <a:lstStyle/>
        <a:p>
          <a:endParaRPr lang="en-US"/>
        </a:p>
      </dgm:t>
    </dgm:pt>
    <dgm:pt modelId="{6D7F1E77-CC01-4E80-BE3F-A94B7E71CE1A}">
      <dgm:prSet phldrT="[Text]" custT="1"/>
      <dgm:spPr/>
      <dgm:t>
        <a:bodyPr/>
        <a:lstStyle/>
        <a:p>
          <a:pPr marL="91440" algn="l"/>
          <a:r>
            <a:rPr lang="en-US" sz="1000" dirty="0">
              <a:latin typeface="+mj-lt"/>
            </a:rPr>
            <a:t>Assets (1000)</a:t>
          </a:r>
        </a:p>
      </dgm:t>
    </dgm:pt>
    <dgm:pt modelId="{BB2E1506-197E-456D-B220-907950586F2A}" type="parTrans" cxnId="{DF4BDC45-AE3A-47FE-AD1D-4EF711625443}">
      <dgm:prSet/>
      <dgm:spPr/>
      <dgm:t>
        <a:bodyPr/>
        <a:lstStyle/>
        <a:p>
          <a:endParaRPr lang="en-US"/>
        </a:p>
      </dgm:t>
    </dgm:pt>
    <dgm:pt modelId="{13A51F0A-68A3-4754-9719-BBF1BEC457C1}" type="sibTrans" cxnId="{DF4BDC45-AE3A-47FE-AD1D-4EF711625443}">
      <dgm:prSet/>
      <dgm:spPr/>
      <dgm:t>
        <a:bodyPr/>
        <a:lstStyle/>
        <a:p>
          <a:endParaRPr lang="en-US"/>
        </a:p>
      </dgm:t>
    </dgm:pt>
    <dgm:pt modelId="{78775490-6CFE-46ED-BD67-8F297013EB9A}">
      <dgm:prSet phldrT="[Text]" custT="1"/>
      <dgm:spPr/>
      <dgm:t>
        <a:bodyPr/>
        <a:lstStyle/>
        <a:p>
          <a:pPr marL="91440" algn="l"/>
          <a:r>
            <a:rPr lang="en-US" sz="1000" dirty="0">
              <a:latin typeface="+mj-lt"/>
            </a:rPr>
            <a:t>Liabilities (2000)</a:t>
          </a:r>
        </a:p>
      </dgm:t>
    </dgm:pt>
    <dgm:pt modelId="{6006FD60-25FA-4BE2-9B93-7022D390CE1C}" type="parTrans" cxnId="{C551623F-FBFC-400F-B70C-5D206BD0B4A4}">
      <dgm:prSet/>
      <dgm:spPr/>
      <dgm:t>
        <a:bodyPr/>
        <a:lstStyle/>
        <a:p>
          <a:endParaRPr lang="en-US"/>
        </a:p>
      </dgm:t>
    </dgm:pt>
    <dgm:pt modelId="{6C5208F8-92D8-4EAB-BD28-8DFFC23B4CE2}" type="sibTrans" cxnId="{C551623F-FBFC-400F-B70C-5D206BD0B4A4}">
      <dgm:prSet/>
      <dgm:spPr/>
      <dgm:t>
        <a:bodyPr/>
        <a:lstStyle/>
        <a:p>
          <a:endParaRPr lang="en-US"/>
        </a:p>
      </dgm:t>
    </dgm:pt>
    <dgm:pt modelId="{EE462952-8E01-4BDE-A531-C322C82DD994}">
      <dgm:prSet phldrT="[Text]" custT="1"/>
      <dgm:spPr/>
      <dgm:t>
        <a:bodyPr/>
        <a:lstStyle/>
        <a:p>
          <a:pPr marL="91440" algn="l"/>
          <a:r>
            <a:rPr lang="en-US" sz="1000" dirty="0">
              <a:latin typeface="+mj-lt"/>
            </a:rPr>
            <a:t>Revenues (4000)</a:t>
          </a:r>
        </a:p>
      </dgm:t>
    </dgm:pt>
    <dgm:pt modelId="{F76D9AAF-0573-476C-A7E8-13A3821413DC}" type="parTrans" cxnId="{FCE6312B-C2AA-4F73-93A4-43A7EE285C65}">
      <dgm:prSet/>
      <dgm:spPr/>
      <dgm:t>
        <a:bodyPr/>
        <a:lstStyle/>
        <a:p>
          <a:endParaRPr lang="en-US"/>
        </a:p>
      </dgm:t>
    </dgm:pt>
    <dgm:pt modelId="{6E01BD85-C4EA-4E21-9148-A9080403D9AE}" type="sibTrans" cxnId="{FCE6312B-C2AA-4F73-93A4-43A7EE285C65}">
      <dgm:prSet/>
      <dgm:spPr/>
      <dgm:t>
        <a:bodyPr/>
        <a:lstStyle/>
        <a:p>
          <a:endParaRPr lang="en-US"/>
        </a:p>
      </dgm:t>
    </dgm:pt>
    <dgm:pt modelId="{770A232B-E3E8-45D0-BD0D-B9C31406F061}">
      <dgm:prSet phldrT="[Text]" custT="1"/>
      <dgm:spPr/>
      <dgm:t>
        <a:bodyPr/>
        <a:lstStyle/>
        <a:p>
          <a:pPr marL="91440" algn="l"/>
          <a:r>
            <a:rPr lang="en-US" sz="1000" dirty="0">
              <a:latin typeface="+mj-lt"/>
            </a:rPr>
            <a:t>Expenses (5000)</a:t>
          </a:r>
        </a:p>
      </dgm:t>
    </dgm:pt>
    <dgm:pt modelId="{01950629-0741-4111-B128-38AD699C6F16}" type="parTrans" cxnId="{6CBC2792-9004-4789-AC31-C7AA809A02F0}">
      <dgm:prSet/>
      <dgm:spPr/>
      <dgm:t>
        <a:bodyPr/>
        <a:lstStyle/>
        <a:p>
          <a:endParaRPr lang="en-US"/>
        </a:p>
      </dgm:t>
    </dgm:pt>
    <dgm:pt modelId="{72C05F8E-ACB4-48E7-9603-3DA4B156B499}" type="sibTrans" cxnId="{6CBC2792-9004-4789-AC31-C7AA809A02F0}">
      <dgm:prSet/>
      <dgm:spPr/>
      <dgm:t>
        <a:bodyPr/>
        <a:lstStyle/>
        <a:p>
          <a:endParaRPr lang="en-US"/>
        </a:p>
      </dgm:t>
    </dgm:pt>
    <dgm:pt modelId="{8E8D2366-7693-46B1-B834-98518859B5CB}">
      <dgm:prSet phldrT="[Text]"/>
      <dgm:spPr/>
      <dgm:t>
        <a:bodyPr/>
        <a:lstStyle/>
        <a:p>
          <a:r>
            <a:rPr lang="en-US" dirty="0"/>
            <a:t>Mode</a:t>
          </a:r>
        </a:p>
      </dgm:t>
    </dgm:pt>
    <dgm:pt modelId="{857623F2-B76A-4354-B8AB-653036EA1B8C}" type="parTrans" cxnId="{0F3E588B-84B3-40F0-914C-95CC616D2500}">
      <dgm:prSet/>
      <dgm:spPr/>
      <dgm:t>
        <a:bodyPr/>
        <a:lstStyle/>
        <a:p>
          <a:endParaRPr lang="en-US"/>
        </a:p>
      </dgm:t>
    </dgm:pt>
    <dgm:pt modelId="{E3D91BFB-1661-4A2E-A663-5BEFE303F076}" type="sibTrans" cxnId="{0F3E588B-84B3-40F0-914C-95CC616D2500}">
      <dgm:prSet/>
      <dgm:spPr/>
      <dgm:t>
        <a:bodyPr/>
        <a:lstStyle/>
        <a:p>
          <a:endParaRPr lang="en-US"/>
        </a:p>
      </dgm:t>
    </dgm:pt>
    <dgm:pt modelId="{C6F7AB38-2C76-46C6-9E44-92085ED049A5}">
      <dgm:prSet phldrT="[Text]" custT="1"/>
      <dgm:spPr/>
      <dgm:t>
        <a:bodyPr/>
        <a:lstStyle/>
        <a:p>
          <a:pPr marL="91440" algn="l"/>
          <a:r>
            <a:rPr lang="en-US" sz="1000" dirty="0">
              <a:latin typeface="+mj-lt"/>
            </a:rPr>
            <a:t>Fixed Modes (MB)</a:t>
          </a:r>
        </a:p>
      </dgm:t>
    </dgm:pt>
    <dgm:pt modelId="{56986BAE-41B1-4C52-8A5C-05002DA8EAF6}" type="parTrans" cxnId="{61DEB96C-628C-499D-A258-92A3BC45B792}">
      <dgm:prSet/>
      <dgm:spPr/>
      <dgm:t>
        <a:bodyPr/>
        <a:lstStyle/>
        <a:p>
          <a:endParaRPr lang="en-US"/>
        </a:p>
      </dgm:t>
    </dgm:pt>
    <dgm:pt modelId="{467205A1-6866-4CAC-90E8-9EC389DFE25C}" type="sibTrans" cxnId="{61DEB96C-628C-499D-A258-92A3BC45B792}">
      <dgm:prSet/>
      <dgm:spPr/>
      <dgm:t>
        <a:bodyPr/>
        <a:lstStyle/>
        <a:p>
          <a:endParaRPr lang="en-US"/>
        </a:p>
      </dgm:t>
    </dgm:pt>
    <dgm:pt modelId="{FD2430BB-4A2D-4AD9-A04B-A46EA94F3B6C}">
      <dgm:prSet phldrT="[Text]" custT="1"/>
      <dgm:spPr/>
      <dgm:t>
        <a:bodyPr/>
        <a:lstStyle/>
        <a:p>
          <a:pPr marL="91440" algn="l"/>
          <a:r>
            <a:rPr lang="en-US" sz="1000" dirty="0">
              <a:latin typeface="+mj-lt"/>
            </a:rPr>
            <a:t>Demand Response (DR)</a:t>
          </a:r>
        </a:p>
      </dgm:t>
    </dgm:pt>
    <dgm:pt modelId="{723F3533-5562-45C1-B2AE-31B52833D4CD}" type="parTrans" cxnId="{E7596F60-525A-40C1-BBD2-194B7BA12A4E}">
      <dgm:prSet/>
      <dgm:spPr/>
      <dgm:t>
        <a:bodyPr/>
        <a:lstStyle/>
        <a:p>
          <a:endParaRPr lang="en-US"/>
        </a:p>
      </dgm:t>
    </dgm:pt>
    <dgm:pt modelId="{033F39A8-D7D3-45F1-8FF1-0FCAFA6066D3}" type="sibTrans" cxnId="{E7596F60-525A-40C1-BBD2-194B7BA12A4E}">
      <dgm:prSet/>
      <dgm:spPr/>
      <dgm:t>
        <a:bodyPr/>
        <a:lstStyle/>
        <a:p>
          <a:endParaRPr lang="en-US"/>
        </a:p>
      </dgm:t>
    </dgm:pt>
    <dgm:pt modelId="{5D216DCC-AED2-40FB-9803-E33CC5A84F0C}">
      <dgm:prSet phldrT="[Text]"/>
      <dgm:spPr/>
      <dgm:t>
        <a:bodyPr/>
        <a:lstStyle/>
        <a:p>
          <a:r>
            <a:rPr lang="en-US" dirty="0"/>
            <a:t>Function</a:t>
          </a:r>
        </a:p>
      </dgm:t>
    </dgm:pt>
    <dgm:pt modelId="{EE54CABA-0729-419F-94AC-EEB71604C646}" type="parTrans" cxnId="{0557C4D2-6488-4905-B482-70FF58BA51BE}">
      <dgm:prSet/>
      <dgm:spPr/>
      <dgm:t>
        <a:bodyPr/>
        <a:lstStyle/>
        <a:p>
          <a:endParaRPr lang="en-US"/>
        </a:p>
      </dgm:t>
    </dgm:pt>
    <dgm:pt modelId="{1492664F-CD58-40D7-A444-73F9AC9793F1}" type="sibTrans" cxnId="{0557C4D2-6488-4905-B482-70FF58BA51BE}">
      <dgm:prSet/>
      <dgm:spPr/>
      <dgm:t>
        <a:bodyPr/>
        <a:lstStyle/>
        <a:p>
          <a:endParaRPr lang="en-US"/>
        </a:p>
      </dgm:t>
    </dgm:pt>
    <dgm:pt modelId="{2318B44D-7AEC-417B-89EA-61144D967463}">
      <dgm:prSet phldrT="[Text]" custT="1"/>
      <dgm:spPr/>
      <dgm:t>
        <a:bodyPr/>
        <a:lstStyle/>
        <a:p>
          <a:pPr marL="91440" algn="l"/>
          <a:r>
            <a:rPr lang="en-US" sz="1000" dirty="0">
              <a:latin typeface="+mj-lt"/>
            </a:rPr>
            <a:t>Operations (010)</a:t>
          </a:r>
        </a:p>
      </dgm:t>
    </dgm:pt>
    <dgm:pt modelId="{D79B1655-A287-4F3C-BF16-D40DA6768C2C}" type="parTrans" cxnId="{490060E0-FBBC-425A-A426-1FCBE3C6DF6C}">
      <dgm:prSet/>
      <dgm:spPr/>
      <dgm:t>
        <a:bodyPr/>
        <a:lstStyle/>
        <a:p>
          <a:endParaRPr lang="en-US"/>
        </a:p>
      </dgm:t>
    </dgm:pt>
    <dgm:pt modelId="{070D26E8-4F52-4FB2-9C7E-9275B999D289}" type="sibTrans" cxnId="{490060E0-FBBC-425A-A426-1FCBE3C6DF6C}">
      <dgm:prSet/>
      <dgm:spPr/>
      <dgm:t>
        <a:bodyPr/>
        <a:lstStyle/>
        <a:p>
          <a:endParaRPr lang="en-US"/>
        </a:p>
      </dgm:t>
    </dgm:pt>
    <dgm:pt modelId="{AE453D03-F615-43B7-B8FA-20D6D8ED666A}">
      <dgm:prSet phldrT="[Text]" custT="1"/>
      <dgm:spPr/>
      <dgm:t>
        <a:bodyPr/>
        <a:lstStyle/>
        <a:p>
          <a:pPr marL="91440" algn="l"/>
          <a:r>
            <a:rPr lang="en-US" sz="1000" dirty="0">
              <a:latin typeface="+mj-lt"/>
            </a:rPr>
            <a:t>Vehicle Maintenance (041)</a:t>
          </a:r>
        </a:p>
      </dgm:t>
    </dgm:pt>
    <dgm:pt modelId="{95926F05-DCEE-4966-A33A-0C0D39D08AA9}" type="parTrans" cxnId="{7EB12A44-BD81-4AB1-BBC9-7710601F51BC}">
      <dgm:prSet/>
      <dgm:spPr/>
      <dgm:t>
        <a:bodyPr/>
        <a:lstStyle/>
        <a:p>
          <a:endParaRPr lang="en-US"/>
        </a:p>
      </dgm:t>
    </dgm:pt>
    <dgm:pt modelId="{53F23C87-8E36-4924-9A03-595D0752B763}" type="sibTrans" cxnId="{7EB12A44-BD81-4AB1-BBC9-7710601F51BC}">
      <dgm:prSet/>
      <dgm:spPr/>
      <dgm:t>
        <a:bodyPr/>
        <a:lstStyle/>
        <a:p>
          <a:endParaRPr lang="en-US"/>
        </a:p>
      </dgm:t>
    </dgm:pt>
    <dgm:pt modelId="{0A9B2C46-E736-45FD-8280-3B0E5D40A3C5}">
      <dgm:prSet phldrT="[Text]" custT="1"/>
      <dgm:spPr/>
      <dgm:t>
        <a:bodyPr/>
        <a:lstStyle/>
        <a:p>
          <a:pPr marL="91440" algn="l"/>
          <a:r>
            <a:rPr lang="en-US" sz="1000" dirty="0" smtClean="0">
              <a:latin typeface="+mj-lt"/>
            </a:rPr>
            <a:t>Facility Maintenance (042</a:t>
          </a:r>
          <a:r>
            <a:rPr lang="en-US" sz="1000" dirty="0">
              <a:latin typeface="+mj-lt"/>
            </a:rPr>
            <a:t>)</a:t>
          </a:r>
        </a:p>
      </dgm:t>
    </dgm:pt>
    <dgm:pt modelId="{2335D802-5522-481E-AF8A-A3720939E701}" type="parTrans" cxnId="{7A613CE2-F70D-4A40-8EE4-7821006B4B2A}">
      <dgm:prSet/>
      <dgm:spPr/>
      <dgm:t>
        <a:bodyPr/>
        <a:lstStyle/>
        <a:p>
          <a:endParaRPr lang="en-US"/>
        </a:p>
      </dgm:t>
    </dgm:pt>
    <dgm:pt modelId="{CD824AF1-32ED-48C8-A30C-5AE21711E6A6}" type="sibTrans" cxnId="{7A613CE2-F70D-4A40-8EE4-7821006B4B2A}">
      <dgm:prSet/>
      <dgm:spPr/>
      <dgm:t>
        <a:bodyPr/>
        <a:lstStyle/>
        <a:p>
          <a:endParaRPr lang="en-US"/>
        </a:p>
      </dgm:t>
    </dgm:pt>
    <dgm:pt modelId="{0B9B9F07-7E58-48CD-B925-02636ABDA898}">
      <dgm:prSet phldrT="[Text]" custT="1"/>
      <dgm:spPr/>
      <dgm:t>
        <a:bodyPr/>
        <a:lstStyle/>
        <a:p>
          <a:pPr marL="91440" algn="l">
            <a:spcBef>
              <a:spcPts val="600"/>
            </a:spcBef>
          </a:pPr>
          <a:r>
            <a:rPr lang="en-US" sz="1000" dirty="0">
              <a:latin typeface="+mj-lt"/>
            </a:rPr>
            <a:t>General Administration (160)</a:t>
          </a:r>
        </a:p>
      </dgm:t>
    </dgm:pt>
    <dgm:pt modelId="{0A7EDC52-9092-4307-9DC4-1AB2E0EBE924}" type="parTrans" cxnId="{A5C29C42-EE47-4E3A-9D5B-2FB6A0382731}">
      <dgm:prSet/>
      <dgm:spPr/>
      <dgm:t>
        <a:bodyPr/>
        <a:lstStyle/>
        <a:p>
          <a:endParaRPr lang="en-US"/>
        </a:p>
      </dgm:t>
    </dgm:pt>
    <dgm:pt modelId="{21646939-37D7-4D5C-A306-4068C2323A4A}" type="sibTrans" cxnId="{A5C29C42-EE47-4E3A-9D5B-2FB6A0382731}">
      <dgm:prSet/>
      <dgm:spPr/>
      <dgm:t>
        <a:bodyPr/>
        <a:lstStyle/>
        <a:p>
          <a:endParaRPr lang="en-US"/>
        </a:p>
      </dgm:t>
    </dgm:pt>
    <dgm:pt modelId="{3B176BC5-3EAD-470D-BD93-18D3CB65CE0A}">
      <dgm:prSet phldrT="[Text]"/>
      <dgm:spPr/>
      <dgm:t>
        <a:bodyPr/>
        <a:lstStyle/>
        <a:p>
          <a:r>
            <a:rPr lang="en-US" dirty="0"/>
            <a:t>Object Class</a:t>
          </a:r>
        </a:p>
      </dgm:t>
    </dgm:pt>
    <dgm:pt modelId="{7BCA90C3-5E2E-4797-9EBA-58BEB2D2DFE9}" type="parTrans" cxnId="{1308AC8E-4C2C-49F8-99C0-3DE226EE82F2}">
      <dgm:prSet/>
      <dgm:spPr/>
      <dgm:t>
        <a:bodyPr/>
        <a:lstStyle/>
        <a:p>
          <a:endParaRPr lang="en-US"/>
        </a:p>
      </dgm:t>
    </dgm:pt>
    <dgm:pt modelId="{46E51381-BDFB-451C-BCF4-87DC55C30C4D}" type="sibTrans" cxnId="{1308AC8E-4C2C-49F8-99C0-3DE226EE82F2}">
      <dgm:prSet/>
      <dgm:spPr/>
      <dgm:t>
        <a:bodyPr/>
        <a:lstStyle/>
        <a:p>
          <a:endParaRPr lang="en-US"/>
        </a:p>
      </dgm:t>
    </dgm:pt>
    <dgm:pt modelId="{CD3164C0-C3B1-4468-93A8-E275F4A36019}">
      <dgm:prSet phldrT="[Text]" custT="1"/>
      <dgm:spPr/>
      <dgm:t>
        <a:bodyPr/>
        <a:lstStyle/>
        <a:p>
          <a:pPr marL="91440" algn="l"/>
          <a:r>
            <a:rPr lang="en-US" sz="1000" dirty="0">
              <a:latin typeface="+mj-lt"/>
            </a:rPr>
            <a:t>Personal Service (G100)</a:t>
          </a:r>
        </a:p>
      </dgm:t>
    </dgm:pt>
    <dgm:pt modelId="{D9EE8C39-80AA-4D9E-A55A-D08C2867D3A7}" type="parTrans" cxnId="{7F663903-4A97-4B76-ADC5-0FC52C11140F}">
      <dgm:prSet/>
      <dgm:spPr/>
      <dgm:t>
        <a:bodyPr/>
        <a:lstStyle/>
        <a:p>
          <a:endParaRPr lang="en-US"/>
        </a:p>
      </dgm:t>
    </dgm:pt>
    <dgm:pt modelId="{5048459A-8777-46DF-93F0-24A900E8B21F}" type="sibTrans" cxnId="{7F663903-4A97-4B76-ADC5-0FC52C11140F}">
      <dgm:prSet/>
      <dgm:spPr/>
      <dgm:t>
        <a:bodyPr/>
        <a:lstStyle/>
        <a:p>
          <a:endParaRPr lang="en-US"/>
        </a:p>
      </dgm:t>
    </dgm:pt>
    <dgm:pt modelId="{B6A2F2C3-8161-4C70-A730-09510D4DFC56}">
      <dgm:prSet phldrT="[Text]" custT="1"/>
      <dgm:spPr/>
      <dgm:t>
        <a:bodyPr/>
        <a:lstStyle/>
        <a:p>
          <a:pPr marL="91440" algn="l"/>
          <a:r>
            <a:rPr lang="en-US" sz="1000" dirty="0">
              <a:latin typeface="+mj-lt"/>
            </a:rPr>
            <a:t>Supplies and Materials (G200)</a:t>
          </a:r>
        </a:p>
      </dgm:t>
    </dgm:pt>
    <dgm:pt modelId="{45AE2451-43D9-47E0-8C5E-7250514082C7}" type="parTrans" cxnId="{FE9AE7D3-ADEC-4DD0-88FE-65DF01C32823}">
      <dgm:prSet/>
      <dgm:spPr/>
      <dgm:t>
        <a:bodyPr/>
        <a:lstStyle/>
        <a:p>
          <a:endParaRPr lang="en-US"/>
        </a:p>
      </dgm:t>
    </dgm:pt>
    <dgm:pt modelId="{35163783-6CDE-455C-AF7E-9603459B5AEA}" type="sibTrans" cxnId="{FE9AE7D3-ADEC-4DD0-88FE-65DF01C32823}">
      <dgm:prSet/>
      <dgm:spPr/>
      <dgm:t>
        <a:bodyPr/>
        <a:lstStyle/>
        <a:p>
          <a:endParaRPr lang="en-US"/>
        </a:p>
      </dgm:t>
    </dgm:pt>
    <dgm:pt modelId="{5E72FD97-80BF-48F5-BD19-08ADDACFBA61}">
      <dgm:prSet phldrT="[Text]" custT="1"/>
      <dgm:spPr/>
      <dgm:t>
        <a:bodyPr/>
        <a:lstStyle/>
        <a:p>
          <a:pPr marL="91440" algn="l"/>
          <a:r>
            <a:rPr lang="en-US" sz="1000" dirty="0">
              <a:latin typeface="+mj-lt"/>
            </a:rPr>
            <a:t>Current Obligations (G300)</a:t>
          </a:r>
        </a:p>
      </dgm:t>
    </dgm:pt>
    <dgm:pt modelId="{CAFAE70A-F76C-471A-B1BB-D01C7B9D8843}" type="parTrans" cxnId="{7E3D2CC3-1D42-49BB-B7A9-3DFBB42EDF41}">
      <dgm:prSet/>
      <dgm:spPr/>
      <dgm:t>
        <a:bodyPr/>
        <a:lstStyle/>
        <a:p>
          <a:endParaRPr lang="en-US"/>
        </a:p>
      </dgm:t>
    </dgm:pt>
    <dgm:pt modelId="{FD7678BD-0333-4B99-8E92-D1A5B9A7E95C}" type="sibTrans" cxnId="{7E3D2CC3-1D42-49BB-B7A9-3DFBB42EDF41}">
      <dgm:prSet/>
      <dgm:spPr/>
      <dgm:t>
        <a:bodyPr/>
        <a:lstStyle/>
        <a:p>
          <a:endParaRPr lang="en-US"/>
        </a:p>
      </dgm:t>
    </dgm:pt>
    <dgm:pt modelId="{B242B7F6-9C9B-4DFB-A831-608A1D4059AE}">
      <dgm:prSet phldrT="[Text]" custT="1"/>
      <dgm:spPr/>
      <dgm:t>
        <a:bodyPr/>
        <a:lstStyle/>
        <a:p>
          <a:pPr marL="91440" algn="l"/>
          <a:r>
            <a:rPr lang="en-US" sz="1000" dirty="0">
              <a:latin typeface="+mj-lt"/>
            </a:rPr>
            <a:t>Fixed Charges (G400)</a:t>
          </a:r>
        </a:p>
      </dgm:t>
    </dgm:pt>
    <dgm:pt modelId="{02D0EB9B-61A2-49CB-8988-747BB3F0AEA3}" type="parTrans" cxnId="{A87A348D-68DC-4AD3-BC2C-D602D5137C46}">
      <dgm:prSet/>
      <dgm:spPr/>
      <dgm:t>
        <a:bodyPr/>
        <a:lstStyle/>
        <a:p>
          <a:endParaRPr lang="en-US"/>
        </a:p>
      </dgm:t>
    </dgm:pt>
    <dgm:pt modelId="{7E2E4CBA-28A0-4C26-A2E6-E1F34B3CB2A2}" type="sibTrans" cxnId="{A87A348D-68DC-4AD3-BC2C-D602D5137C46}">
      <dgm:prSet/>
      <dgm:spPr/>
      <dgm:t>
        <a:bodyPr/>
        <a:lstStyle/>
        <a:p>
          <a:endParaRPr lang="en-US"/>
        </a:p>
      </dgm:t>
    </dgm:pt>
    <dgm:pt modelId="{46B2422A-84D2-43B4-8467-7A17898AA61C}">
      <dgm:prSet phldrT="[Text]" custT="1"/>
      <dgm:spPr/>
      <dgm:t>
        <a:bodyPr/>
        <a:lstStyle/>
        <a:p>
          <a:pPr marL="91440" algn="l"/>
          <a:r>
            <a:rPr lang="en-US" sz="1000" dirty="0">
              <a:latin typeface="+mj-lt"/>
            </a:rPr>
            <a:t>Capital Outlay (G500)</a:t>
          </a:r>
        </a:p>
      </dgm:t>
    </dgm:pt>
    <dgm:pt modelId="{9F557B2E-D737-4A31-BBC8-06AC50FF4283}" type="parTrans" cxnId="{DD9733C3-029C-476D-97C0-FDD88C81BFF3}">
      <dgm:prSet/>
      <dgm:spPr/>
      <dgm:t>
        <a:bodyPr/>
        <a:lstStyle/>
        <a:p>
          <a:endParaRPr lang="en-US"/>
        </a:p>
      </dgm:t>
    </dgm:pt>
    <dgm:pt modelId="{3B40C5AD-DADC-4298-9D69-CD876414D18E}" type="sibTrans" cxnId="{DD9733C3-029C-476D-97C0-FDD88C81BFF3}">
      <dgm:prSet/>
      <dgm:spPr/>
      <dgm:t>
        <a:bodyPr/>
        <a:lstStyle/>
        <a:p>
          <a:endParaRPr lang="en-US"/>
        </a:p>
      </dgm:t>
    </dgm:pt>
    <dgm:pt modelId="{2629208F-E5A2-4269-AC93-22FC92755A17}">
      <dgm:prSet phldrT="[Text]" custT="1"/>
      <dgm:spPr/>
      <dgm:t>
        <a:bodyPr/>
        <a:lstStyle/>
        <a:p>
          <a:pPr marL="91440" algn="l"/>
          <a:r>
            <a:rPr lang="en-US" sz="1000" dirty="0">
              <a:latin typeface="+mj-lt"/>
            </a:rPr>
            <a:t>Contracts, Grants (G600)</a:t>
          </a:r>
        </a:p>
      </dgm:t>
    </dgm:pt>
    <dgm:pt modelId="{30B9AE69-DD93-4A42-B7CA-7C8DC5CAB220}" type="parTrans" cxnId="{4BD2E467-C081-43F6-A8ED-F7F650391867}">
      <dgm:prSet/>
      <dgm:spPr/>
      <dgm:t>
        <a:bodyPr/>
        <a:lstStyle/>
        <a:p>
          <a:endParaRPr lang="en-US"/>
        </a:p>
      </dgm:t>
    </dgm:pt>
    <dgm:pt modelId="{782DD4C6-47EE-4DFE-B4E6-CE649511933D}" type="sibTrans" cxnId="{4BD2E467-C081-43F6-A8ED-F7F650391867}">
      <dgm:prSet/>
      <dgm:spPr/>
      <dgm:t>
        <a:bodyPr/>
        <a:lstStyle/>
        <a:p>
          <a:endParaRPr lang="en-US"/>
        </a:p>
      </dgm:t>
    </dgm:pt>
    <dgm:pt modelId="{BDB442E5-5530-47B4-BA04-31FDAC53408B}">
      <dgm:prSet phldrT="[Text]" custT="1"/>
      <dgm:spPr/>
      <dgm:t>
        <a:bodyPr/>
        <a:lstStyle/>
        <a:p>
          <a:pPr marL="91440" algn="l"/>
          <a:r>
            <a:rPr lang="en-US" sz="1000" dirty="0">
              <a:latin typeface="+mj-lt"/>
            </a:rPr>
            <a:t>Debt Service (G700)</a:t>
          </a:r>
        </a:p>
      </dgm:t>
    </dgm:pt>
    <dgm:pt modelId="{8B0412BC-D9E7-4DD5-8672-55022D551B85}" type="parTrans" cxnId="{158D3B94-B3A5-42C5-9BBE-263FEA047D36}">
      <dgm:prSet/>
      <dgm:spPr/>
      <dgm:t>
        <a:bodyPr/>
        <a:lstStyle/>
        <a:p>
          <a:endParaRPr lang="en-US"/>
        </a:p>
      </dgm:t>
    </dgm:pt>
    <dgm:pt modelId="{458D9637-681A-4738-9013-1388DFA5EFA5}" type="sibTrans" cxnId="{158D3B94-B3A5-42C5-9BBE-263FEA047D36}">
      <dgm:prSet/>
      <dgm:spPr/>
      <dgm:t>
        <a:bodyPr/>
        <a:lstStyle/>
        <a:p>
          <a:endParaRPr lang="en-US"/>
        </a:p>
      </dgm:t>
    </dgm:pt>
    <dgm:pt modelId="{271EF49F-8EA9-4EE1-9147-5B33D5E9724A}">
      <dgm:prSet phldrT="[Text]" custT="1"/>
      <dgm:spPr/>
      <dgm:t>
        <a:bodyPr/>
        <a:lstStyle/>
        <a:p>
          <a:pPr marL="91440" algn="l"/>
          <a:r>
            <a:rPr lang="en-US" sz="1000" dirty="0">
              <a:latin typeface="+mj-lt"/>
            </a:rPr>
            <a:t>Transfers &amp; Refunds (G800)</a:t>
          </a:r>
        </a:p>
      </dgm:t>
    </dgm:pt>
    <dgm:pt modelId="{4F4C341B-231D-44E6-9776-AD029AE931C4}" type="parTrans" cxnId="{333E3842-9BAB-46B8-9C2D-11736D031076}">
      <dgm:prSet/>
      <dgm:spPr/>
      <dgm:t>
        <a:bodyPr/>
        <a:lstStyle/>
        <a:p>
          <a:endParaRPr lang="en-US"/>
        </a:p>
      </dgm:t>
    </dgm:pt>
    <dgm:pt modelId="{AB34EEE4-C3FB-4A7B-81FA-3F89A7A73451}" type="sibTrans" cxnId="{333E3842-9BAB-46B8-9C2D-11736D031076}">
      <dgm:prSet/>
      <dgm:spPr/>
      <dgm:t>
        <a:bodyPr/>
        <a:lstStyle/>
        <a:p>
          <a:endParaRPr lang="en-US"/>
        </a:p>
      </dgm:t>
    </dgm:pt>
    <dgm:pt modelId="{AB8C032F-3269-42DA-9CC5-4581F7FAE7AF}">
      <dgm:prSet phldrT="[Text]" custT="1"/>
      <dgm:spPr/>
      <dgm:t>
        <a:bodyPr/>
        <a:lstStyle/>
        <a:p>
          <a:pPr marL="91440" algn="l"/>
          <a:r>
            <a:rPr lang="en-US" sz="1000" dirty="0">
              <a:latin typeface="+mj-lt"/>
            </a:rPr>
            <a:t>Contingencies (G900)</a:t>
          </a:r>
        </a:p>
      </dgm:t>
    </dgm:pt>
    <dgm:pt modelId="{FB1BBA4C-CC22-4960-BB7A-86D17F9B797B}" type="parTrans" cxnId="{343AEA9E-6EC4-4530-AB2E-B2C8D23E27CB}">
      <dgm:prSet/>
      <dgm:spPr/>
      <dgm:t>
        <a:bodyPr/>
        <a:lstStyle/>
        <a:p>
          <a:endParaRPr lang="en-US"/>
        </a:p>
      </dgm:t>
    </dgm:pt>
    <dgm:pt modelId="{CCBCA7C9-89E2-42BA-A0B6-3AB96E8B5223}" type="sibTrans" cxnId="{343AEA9E-6EC4-4530-AB2E-B2C8D23E27CB}">
      <dgm:prSet/>
      <dgm:spPr/>
      <dgm:t>
        <a:bodyPr/>
        <a:lstStyle/>
        <a:p>
          <a:endParaRPr lang="en-US"/>
        </a:p>
      </dgm:t>
    </dgm:pt>
    <dgm:pt modelId="{48CC16AF-BE90-47CD-BD6A-A9C5477938F2}" type="pres">
      <dgm:prSet presAssocID="{7B4653E9-5B83-491C-B239-18BD9C6185B1}" presName="diagram" presStyleCnt="0">
        <dgm:presLayoutVars>
          <dgm:chPref val="1"/>
          <dgm:dir/>
          <dgm:animOne val="branch"/>
          <dgm:animLvl val="lvl"/>
          <dgm:resizeHandles/>
        </dgm:presLayoutVars>
      </dgm:prSet>
      <dgm:spPr/>
      <dgm:t>
        <a:bodyPr/>
        <a:lstStyle/>
        <a:p>
          <a:endParaRPr lang="en-US"/>
        </a:p>
      </dgm:t>
    </dgm:pt>
    <dgm:pt modelId="{27AA9A6F-9045-4882-B12A-4B6D79B1CBAC}" type="pres">
      <dgm:prSet presAssocID="{68FFB2E6-4536-4A23-8F17-A7ED3AE5ED7C}" presName="root" presStyleCnt="0"/>
      <dgm:spPr/>
    </dgm:pt>
    <dgm:pt modelId="{A538657C-EE9A-432C-B6E9-409186AAF02B}" type="pres">
      <dgm:prSet presAssocID="{68FFB2E6-4536-4A23-8F17-A7ED3AE5ED7C}" presName="rootComposite" presStyleCnt="0"/>
      <dgm:spPr/>
    </dgm:pt>
    <dgm:pt modelId="{05466E69-A6BF-4BAF-A401-6DC7F792D079}" type="pres">
      <dgm:prSet presAssocID="{68FFB2E6-4536-4A23-8F17-A7ED3AE5ED7C}" presName="rootText" presStyleLbl="node1" presStyleIdx="0" presStyleCnt="5"/>
      <dgm:spPr/>
      <dgm:t>
        <a:bodyPr/>
        <a:lstStyle/>
        <a:p>
          <a:endParaRPr lang="en-US"/>
        </a:p>
      </dgm:t>
    </dgm:pt>
    <dgm:pt modelId="{C4C4D9D9-4C18-4B3D-8731-C8775D618FF5}" type="pres">
      <dgm:prSet presAssocID="{68FFB2E6-4536-4A23-8F17-A7ED3AE5ED7C}" presName="rootConnector" presStyleLbl="node1" presStyleIdx="0" presStyleCnt="5"/>
      <dgm:spPr/>
      <dgm:t>
        <a:bodyPr/>
        <a:lstStyle/>
        <a:p>
          <a:endParaRPr lang="en-US"/>
        </a:p>
      </dgm:t>
    </dgm:pt>
    <dgm:pt modelId="{2CC7C280-F823-44DC-9B43-35FD3249CA79}" type="pres">
      <dgm:prSet presAssocID="{68FFB2E6-4536-4A23-8F17-A7ED3AE5ED7C}" presName="childShape" presStyleCnt="0"/>
      <dgm:spPr/>
    </dgm:pt>
    <dgm:pt modelId="{E350B8BA-615A-4D1A-BD36-B85CF993A1DD}" type="pres">
      <dgm:prSet presAssocID="{F40A5643-8EBB-40F7-8E21-5060B14ABF8E}" presName="Name13" presStyleLbl="parChTrans1D2" presStyleIdx="0" presStyleCnt="20"/>
      <dgm:spPr/>
      <dgm:t>
        <a:bodyPr/>
        <a:lstStyle/>
        <a:p>
          <a:endParaRPr lang="en-US"/>
        </a:p>
      </dgm:t>
    </dgm:pt>
    <dgm:pt modelId="{D74D64C4-8AD8-489C-8F3C-7E8A44CE9AA4}" type="pres">
      <dgm:prSet presAssocID="{93FA3E5E-9C8C-4D10-9406-C9C831AB4785}" presName="childText" presStyleLbl="bgAcc1" presStyleIdx="0" presStyleCnt="20" custScaleX="162155">
        <dgm:presLayoutVars>
          <dgm:bulletEnabled val="1"/>
        </dgm:presLayoutVars>
      </dgm:prSet>
      <dgm:spPr/>
      <dgm:t>
        <a:bodyPr/>
        <a:lstStyle/>
        <a:p>
          <a:endParaRPr lang="en-US"/>
        </a:p>
      </dgm:t>
    </dgm:pt>
    <dgm:pt modelId="{F6D3676D-426D-4B1E-9864-3A99534C6893}" type="pres">
      <dgm:prSet presAssocID="{9DD1EBF9-7F83-483A-A02D-F648DC89731E}" presName="root" presStyleCnt="0"/>
      <dgm:spPr/>
    </dgm:pt>
    <dgm:pt modelId="{33867EC7-8CB3-4C47-A555-E2246F7AF9F8}" type="pres">
      <dgm:prSet presAssocID="{9DD1EBF9-7F83-483A-A02D-F648DC89731E}" presName="rootComposite" presStyleCnt="0"/>
      <dgm:spPr/>
    </dgm:pt>
    <dgm:pt modelId="{A7D7A1FD-D3C3-4194-A525-FE8C35BA290B}" type="pres">
      <dgm:prSet presAssocID="{9DD1EBF9-7F83-483A-A02D-F648DC89731E}" presName="rootText" presStyleLbl="node1" presStyleIdx="1" presStyleCnt="5"/>
      <dgm:spPr/>
      <dgm:t>
        <a:bodyPr/>
        <a:lstStyle/>
        <a:p>
          <a:endParaRPr lang="en-US"/>
        </a:p>
      </dgm:t>
    </dgm:pt>
    <dgm:pt modelId="{144291EA-5ABD-4704-93BD-78CFA4AA3C9C}" type="pres">
      <dgm:prSet presAssocID="{9DD1EBF9-7F83-483A-A02D-F648DC89731E}" presName="rootConnector" presStyleLbl="node1" presStyleIdx="1" presStyleCnt="5"/>
      <dgm:spPr/>
      <dgm:t>
        <a:bodyPr/>
        <a:lstStyle/>
        <a:p>
          <a:endParaRPr lang="en-US"/>
        </a:p>
      </dgm:t>
    </dgm:pt>
    <dgm:pt modelId="{33395A98-E2CE-4F3F-B9B3-25C026CE2221}" type="pres">
      <dgm:prSet presAssocID="{9DD1EBF9-7F83-483A-A02D-F648DC89731E}" presName="childShape" presStyleCnt="0"/>
      <dgm:spPr/>
    </dgm:pt>
    <dgm:pt modelId="{C78E0D8E-9181-4BBE-88B0-1C38A6CB0EBF}" type="pres">
      <dgm:prSet presAssocID="{BB2E1506-197E-456D-B220-907950586F2A}" presName="Name13" presStyleLbl="parChTrans1D2" presStyleIdx="1" presStyleCnt="20"/>
      <dgm:spPr/>
      <dgm:t>
        <a:bodyPr/>
        <a:lstStyle/>
        <a:p>
          <a:endParaRPr lang="en-US"/>
        </a:p>
      </dgm:t>
    </dgm:pt>
    <dgm:pt modelId="{6C4554C6-DF14-472E-8D76-D2840D8A9FF1}" type="pres">
      <dgm:prSet presAssocID="{6D7F1E77-CC01-4E80-BE3F-A94B7E71CE1A}" presName="childText" presStyleLbl="bgAcc1" presStyleIdx="1" presStyleCnt="20" custScaleX="162155">
        <dgm:presLayoutVars>
          <dgm:bulletEnabled val="1"/>
        </dgm:presLayoutVars>
      </dgm:prSet>
      <dgm:spPr/>
      <dgm:t>
        <a:bodyPr/>
        <a:lstStyle/>
        <a:p>
          <a:endParaRPr lang="en-US"/>
        </a:p>
      </dgm:t>
    </dgm:pt>
    <dgm:pt modelId="{CB1DB36B-34A5-430C-81D8-2CDA7B5765C3}" type="pres">
      <dgm:prSet presAssocID="{6006FD60-25FA-4BE2-9B93-7022D390CE1C}" presName="Name13" presStyleLbl="parChTrans1D2" presStyleIdx="2" presStyleCnt="20"/>
      <dgm:spPr/>
      <dgm:t>
        <a:bodyPr/>
        <a:lstStyle/>
        <a:p>
          <a:endParaRPr lang="en-US"/>
        </a:p>
      </dgm:t>
    </dgm:pt>
    <dgm:pt modelId="{F8A26246-7033-4E48-A705-B60F9764C72C}" type="pres">
      <dgm:prSet presAssocID="{78775490-6CFE-46ED-BD67-8F297013EB9A}" presName="childText" presStyleLbl="bgAcc1" presStyleIdx="2" presStyleCnt="20" custScaleX="162155">
        <dgm:presLayoutVars>
          <dgm:bulletEnabled val="1"/>
        </dgm:presLayoutVars>
      </dgm:prSet>
      <dgm:spPr/>
      <dgm:t>
        <a:bodyPr/>
        <a:lstStyle/>
        <a:p>
          <a:endParaRPr lang="en-US"/>
        </a:p>
      </dgm:t>
    </dgm:pt>
    <dgm:pt modelId="{960A965C-258F-4F67-88D2-E14E22E3A6A8}" type="pres">
      <dgm:prSet presAssocID="{F76D9AAF-0573-476C-A7E8-13A3821413DC}" presName="Name13" presStyleLbl="parChTrans1D2" presStyleIdx="3" presStyleCnt="20"/>
      <dgm:spPr/>
      <dgm:t>
        <a:bodyPr/>
        <a:lstStyle/>
        <a:p>
          <a:endParaRPr lang="en-US"/>
        </a:p>
      </dgm:t>
    </dgm:pt>
    <dgm:pt modelId="{F9EEF5F1-111A-4BF5-B900-B1E7A0E99D14}" type="pres">
      <dgm:prSet presAssocID="{EE462952-8E01-4BDE-A531-C322C82DD994}" presName="childText" presStyleLbl="bgAcc1" presStyleIdx="3" presStyleCnt="20" custScaleX="162155">
        <dgm:presLayoutVars>
          <dgm:bulletEnabled val="1"/>
        </dgm:presLayoutVars>
      </dgm:prSet>
      <dgm:spPr/>
      <dgm:t>
        <a:bodyPr/>
        <a:lstStyle/>
        <a:p>
          <a:endParaRPr lang="en-US"/>
        </a:p>
      </dgm:t>
    </dgm:pt>
    <dgm:pt modelId="{ECA2C4B7-4951-4149-9A3E-C7FBFBBCFE4B}" type="pres">
      <dgm:prSet presAssocID="{01950629-0741-4111-B128-38AD699C6F16}" presName="Name13" presStyleLbl="parChTrans1D2" presStyleIdx="4" presStyleCnt="20"/>
      <dgm:spPr/>
      <dgm:t>
        <a:bodyPr/>
        <a:lstStyle/>
        <a:p>
          <a:endParaRPr lang="en-US"/>
        </a:p>
      </dgm:t>
    </dgm:pt>
    <dgm:pt modelId="{04135CC1-2209-4D8F-A588-8341448A5FDE}" type="pres">
      <dgm:prSet presAssocID="{770A232B-E3E8-45D0-BD0D-B9C31406F061}" presName="childText" presStyleLbl="bgAcc1" presStyleIdx="4" presStyleCnt="20" custScaleX="162155">
        <dgm:presLayoutVars>
          <dgm:bulletEnabled val="1"/>
        </dgm:presLayoutVars>
      </dgm:prSet>
      <dgm:spPr/>
      <dgm:t>
        <a:bodyPr/>
        <a:lstStyle/>
        <a:p>
          <a:endParaRPr lang="en-US"/>
        </a:p>
      </dgm:t>
    </dgm:pt>
    <dgm:pt modelId="{036CAC14-9A90-4E3C-B1AB-C099B2E4170C}" type="pres">
      <dgm:prSet presAssocID="{8E8D2366-7693-46B1-B834-98518859B5CB}" presName="root" presStyleCnt="0"/>
      <dgm:spPr/>
    </dgm:pt>
    <dgm:pt modelId="{8415122C-F49E-41ED-BBB7-53ED7A8AAAA6}" type="pres">
      <dgm:prSet presAssocID="{8E8D2366-7693-46B1-B834-98518859B5CB}" presName="rootComposite" presStyleCnt="0"/>
      <dgm:spPr/>
    </dgm:pt>
    <dgm:pt modelId="{2BBCB8C0-3D01-4014-8608-CD89465E0893}" type="pres">
      <dgm:prSet presAssocID="{8E8D2366-7693-46B1-B834-98518859B5CB}" presName="rootText" presStyleLbl="node1" presStyleIdx="2" presStyleCnt="5"/>
      <dgm:spPr/>
      <dgm:t>
        <a:bodyPr/>
        <a:lstStyle/>
        <a:p>
          <a:endParaRPr lang="en-US"/>
        </a:p>
      </dgm:t>
    </dgm:pt>
    <dgm:pt modelId="{D3B756BB-564D-4030-8262-4731364C4036}" type="pres">
      <dgm:prSet presAssocID="{8E8D2366-7693-46B1-B834-98518859B5CB}" presName="rootConnector" presStyleLbl="node1" presStyleIdx="2" presStyleCnt="5"/>
      <dgm:spPr/>
      <dgm:t>
        <a:bodyPr/>
        <a:lstStyle/>
        <a:p>
          <a:endParaRPr lang="en-US"/>
        </a:p>
      </dgm:t>
    </dgm:pt>
    <dgm:pt modelId="{232FB350-070C-4432-BB00-783986BDFA7D}" type="pres">
      <dgm:prSet presAssocID="{8E8D2366-7693-46B1-B834-98518859B5CB}" presName="childShape" presStyleCnt="0"/>
      <dgm:spPr/>
    </dgm:pt>
    <dgm:pt modelId="{E15FC446-32F4-4190-879C-65B087476F72}" type="pres">
      <dgm:prSet presAssocID="{56986BAE-41B1-4C52-8A5C-05002DA8EAF6}" presName="Name13" presStyleLbl="parChTrans1D2" presStyleIdx="5" presStyleCnt="20"/>
      <dgm:spPr/>
      <dgm:t>
        <a:bodyPr/>
        <a:lstStyle/>
        <a:p>
          <a:endParaRPr lang="en-US"/>
        </a:p>
      </dgm:t>
    </dgm:pt>
    <dgm:pt modelId="{AD21FB72-C359-4533-8888-146079493384}" type="pres">
      <dgm:prSet presAssocID="{C6F7AB38-2C76-46C6-9E44-92085ED049A5}" presName="childText" presStyleLbl="bgAcc1" presStyleIdx="5" presStyleCnt="20" custScaleX="198675">
        <dgm:presLayoutVars>
          <dgm:bulletEnabled val="1"/>
        </dgm:presLayoutVars>
      </dgm:prSet>
      <dgm:spPr/>
      <dgm:t>
        <a:bodyPr/>
        <a:lstStyle/>
        <a:p>
          <a:endParaRPr lang="en-US"/>
        </a:p>
      </dgm:t>
    </dgm:pt>
    <dgm:pt modelId="{3D2FBDF5-EC52-4B71-8FA9-9DD8C82810F1}" type="pres">
      <dgm:prSet presAssocID="{723F3533-5562-45C1-B2AE-31B52833D4CD}" presName="Name13" presStyleLbl="parChTrans1D2" presStyleIdx="6" presStyleCnt="20"/>
      <dgm:spPr/>
      <dgm:t>
        <a:bodyPr/>
        <a:lstStyle/>
        <a:p>
          <a:endParaRPr lang="en-US"/>
        </a:p>
      </dgm:t>
    </dgm:pt>
    <dgm:pt modelId="{F6303F19-6E49-4D15-AB4E-A6ED42CEC9C0}" type="pres">
      <dgm:prSet presAssocID="{FD2430BB-4A2D-4AD9-A04B-A46EA94F3B6C}" presName="childText" presStyleLbl="bgAcc1" presStyleIdx="6" presStyleCnt="20" custScaleX="198675">
        <dgm:presLayoutVars>
          <dgm:bulletEnabled val="1"/>
        </dgm:presLayoutVars>
      </dgm:prSet>
      <dgm:spPr/>
      <dgm:t>
        <a:bodyPr/>
        <a:lstStyle/>
        <a:p>
          <a:endParaRPr lang="en-US"/>
        </a:p>
      </dgm:t>
    </dgm:pt>
    <dgm:pt modelId="{E0F78872-6597-40ED-899E-4EC32D8D8B68}" type="pres">
      <dgm:prSet presAssocID="{5D216DCC-AED2-40FB-9803-E33CC5A84F0C}" presName="root" presStyleCnt="0"/>
      <dgm:spPr/>
    </dgm:pt>
    <dgm:pt modelId="{627FDB01-623E-421A-BEDA-13A3F26147C0}" type="pres">
      <dgm:prSet presAssocID="{5D216DCC-AED2-40FB-9803-E33CC5A84F0C}" presName="rootComposite" presStyleCnt="0"/>
      <dgm:spPr/>
    </dgm:pt>
    <dgm:pt modelId="{EFF1F8B8-160D-41AA-A106-023337D9B1BD}" type="pres">
      <dgm:prSet presAssocID="{5D216DCC-AED2-40FB-9803-E33CC5A84F0C}" presName="rootText" presStyleLbl="node1" presStyleIdx="3" presStyleCnt="5"/>
      <dgm:spPr/>
      <dgm:t>
        <a:bodyPr/>
        <a:lstStyle/>
        <a:p>
          <a:endParaRPr lang="en-US"/>
        </a:p>
      </dgm:t>
    </dgm:pt>
    <dgm:pt modelId="{213B373A-A82E-4523-AE75-5D5A51A5CE0A}" type="pres">
      <dgm:prSet presAssocID="{5D216DCC-AED2-40FB-9803-E33CC5A84F0C}" presName="rootConnector" presStyleLbl="node1" presStyleIdx="3" presStyleCnt="5"/>
      <dgm:spPr/>
      <dgm:t>
        <a:bodyPr/>
        <a:lstStyle/>
        <a:p>
          <a:endParaRPr lang="en-US"/>
        </a:p>
      </dgm:t>
    </dgm:pt>
    <dgm:pt modelId="{4D0D7E96-D4BD-417C-B8F7-2EC98D315325}" type="pres">
      <dgm:prSet presAssocID="{5D216DCC-AED2-40FB-9803-E33CC5A84F0C}" presName="childShape" presStyleCnt="0"/>
      <dgm:spPr/>
    </dgm:pt>
    <dgm:pt modelId="{B9627C4B-1EEF-446E-A4D7-A6643BB69152}" type="pres">
      <dgm:prSet presAssocID="{D79B1655-A287-4F3C-BF16-D40DA6768C2C}" presName="Name13" presStyleLbl="parChTrans1D2" presStyleIdx="7" presStyleCnt="20"/>
      <dgm:spPr/>
      <dgm:t>
        <a:bodyPr/>
        <a:lstStyle/>
        <a:p>
          <a:endParaRPr lang="en-US"/>
        </a:p>
      </dgm:t>
    </dgm:pt>
    <dgm:pt modelId="{5542D7FF-C816-426C-88F4-DBC5596100F8}" type="pres">
      <dgm:prSet presAssocID="{2318B44D-7AEC-417B-89EA-61144D967463}" presName="childText" presStyleLbl="bgAcc1" presStyleIdx="7" presStyleCnt="20" custScaleX="198675">
        <dgm:presLayoutVars>
          <dgm:bulletEnabled val="1"/>
        </dgm:presLayoutVars>
      </dgm:prSet>
      <dgm:spPr/>
      <dgm:t>
        <a:bodyPr/>
        <a:lstStyle/>
        <a:p>
          <a:endParaRPr lang="en-US"/>
        </a:p>
      </dgm:t>
    </dgm:pt>
    <dgm:pt modelId="{F17D6488-4A2A-4FE0-B02A-0878FBDF0723}" type="pres">
      <dgm:prSet presAssocID="{95926F05-DCEE-4966-A33A-0C0D39D08AA9}" presName="Name13" presStyleLbl="parChTrans1D2" presStyleIdx="8" presStyleCnt="20"/>
      <dgm:spPr/>
      <dgm:t>
        <a:bodyPr/>
        <a:lstStyle/>
        <a:p>
          <a:endParaRPr lang="en-US"/>
        </a:p>
      </dgm:t>
    </dgm:pt>
    <dgm:pt modelId="{05FA39C3-7E26-4AB5-8A43-7616D47EFBAE}" type="pres">
      <dgm:prSet presAssocID="{AE453D03-F615-43B7-B8FA-20D6D8ED666A}" presName="childText" presStyleLbl="bgAcc1" presStyleIdx="8" presStyleCnt="20" custScaleX="198675">
        <dgm:presLayoutVars>
          <dgm:bulletEnabled val="1"/>
        </dgm:presLayoutVars>
      </dgm:prSet>
      <dgm:spPr/>
      <dgm:t>
        <a:bodyPr/>
        <a:lstStyle/>
        <a:p>
          <a:endParaRPr lang="en-US"/>
        </a:p>
      </dgm:t>
    </dgm:pt>
    <dgm:pt modelId="{9C249A3C-4BB8-4C23-A06C-6A0965CFBC81}" type="pres">
      <dgm:prSet presAssocID="{2335D802-5522-481E-AF8A-A3720939E701}" presName="Name13" presStyleLbl="parChTrans1D2" presStyleIdx="9" presStyleCnt="20"/>
      <dgm:spPr/>
      <dgm:t>
        <a:bodyPr/>
        <a:lstStyle/>
        <a:p>
          <a:endParaRPr lang="en-US"/>
        </a:p>
      </dgm:t>
    </dgm:pt>
    <dgm:pt modelId="{D5BF2CEB-BFE3-47FE-96E0-563E97BD5A86}" type="pres">
      <dgm:prSet presAssocID="{0A9B2C46-E736-45FD-8280-3B0E5D40A3C5}" presName="childText" presStyleLbl="bgAcc1" presStyleIdx="9" presStyleCnt="20" custScaleX="198675">
        <dgm:presLayoutVars>
          <dgm:bulletEnabled val="1"/>
        </dgm:presLayoutVars>
      </dgm:prSet>
      <dgm:spPr/>
      <dgm:t>
        <a:bodyPr/>
        <a:lstStyle/>
        <a:p>
          <a:endParaRPr lang="en-US"/>
        </a:p>
      </dgm:t>
    </dgm:pt>
    <dgm:pt modelId="{BCBBF929-BA96-45BA-B673-F6BAF4F89E18}" type="pres">
      <dgm:prSet presAssocID="{0A7EDC52-9092-4307-9DC4-1AB2E0EBE924}" presName="Name13" presStyleLbl="parChTrans1D2" presStyleIdx="10" presStyleCnt="20"/>
      <dgm:spPr/>
      <dgm:t>
        <a:bodyPr/>
        <a:lstStyle/>
        <a:p>
          <a:endParaRPr lang="en-US"/>
        </a:p>
      </dgm:t>
    </dgm:pt>
    <dgm:pt modelId="{64977B32-B5DF-4DCA-8C2E-49CBF8416AD5}" type="pres">
      <dgm:prSet presAssocID="{0B9B9F07-7E58-48CD-B925-02636ABDA898}" presName="childText" presStyleLbl="bgAcc1" presStyleIdx="10" presStyleCnt="20" custScaleX="198675">
        <dgm:presLayoutVars>
          <dgm:bulletEnabled val="1"/>
        </dgm:presLayoutVars>
      </dgm:prSet>
      <dgm:spPr/>
      <dgm:t>
        <a:bodyPr/>
        <a:lstStyle/>
        <a:p>
          <a:endParaRPr lang="en-US"/>
        </a:p>
      </dgm:t>
    </dgm:pt>
    <dgm:pt modelId="{E9AA8420-7545-4FB5-8C3F-CC80DE76BF23}" type="pres">
      <dgm:prSet presAssocID="{3B176BC5-3EAD-470D-BD93-18D3CB65CE0A}" presName="root" presStyleCnt="0"/>
      <dgm:spPr/>
    </dgm:pt>
    <dgm:pt modelId="{FD54F4B8-922F-45B3-ACD3-1529BDC2CBFB}" type="pres">
      <dgm:prSet presAssocID="{3B176BC5-3EAD-470D-BD93-18D3CB65CE0A}" presName="rootComposite" presStyleCnt="0"/>
      <dgm:spPr/>
    </dgm:pt>
    <dgm:pt modelId="{734BE974-8100-492E-8557-C8FAFC64E0DB}" type="pres">
      <dgm:prSet presAssocID="{3B176BC5-3EAD-470D-BD93-18D3CB65CE0A}" presName="rootText" presStyleLbl="node1" presStyleIdx="4" presStyleCnt="5"/>
      <dgm:spPr/>
      <dgm:t>
        <a:bodyPr/>
        <a:lstStyle/>
        <a:p>
          <a:endParaRPr lang="en-US"/>
        </a:p>
      </dgm:t>
    </dgm:pt>
    <dgm:pt modelId="{42C3E579-B791-437A-9260-BDD4C0AFFEA0}" type="pres">
      <dgm:prSet presAssocID="{3B176BC5-3EAD-470D-BD93-18D3CB65CE0A}" presName="rootConnector" presStyleLbl="node1" presStyleIdx="4" presStyleCnt="5"/>
      <dgm:spPr/>
      <dgm:t>
        <a:bodyPr/>
        <a:lstStyle/>
        <a:p>
          <a:endParaRPr lang="en-US"/>
        </a:p>
      </dgm:t>
    </dgm:pt>
    <dgm:pt modelId="{80D0C31B-8A71-4D06-88A1-651CF792CD99}" type="pres">
      <dgm:prSet presAssocID="{3B176BC5-3EAD-470D-BD93-18D3CB65CE0A}" presName="childShape" presStyleCnt="0"/>
      <dgm:spPr/>
    </dgm:pt>
    <dgm:pt modelId="{7BCDEA7B-CBB7-40A4-8C7A-EE4D178DA471}" type="pres">
      <dgm:prSet presAssocID="{D9EE8C39-80AA-4D9E-A55A-D08C2867D3A7}" presName="Name13" presStyleLbl="parChTrans1D2" presStyleIdx="11" presStyleCnt="20"/>
      <dgm:spPr/>
      <dgm:t>
        <a:bodyPr/>
        <a:lstStyle/>
        <a:p>
          <a:endParaRPr lang="en-US"/>
        </a:p>
      </dgm:t>
    </dgm:pt>
    <dgm:pt modelId="{70B56E7A-2A77-4CB5-BB8A-5059499BDEFC}" type="pres">
      <dgm:prSet presAssocID="{CD3164C0-C3B1-4468-93A8-E275F4A36019}" presName="childText" presStyleLbl="bgAcc1" presStyleIdx="11" presStyleCnt="20" custScaleX="248344" custLinFactNeighborX="-1874" custLinFactNeighborY="8308">
        <dgm:presLayoutVars>
          <dgm:bulletEnabled val="1"/>
        </dgm:presLayoutVars>
      </dgm:prSet>
      <dgm:spPr/>
      <dgm:t>
        <a:bodyPr/>
        <a:lstStyle/>
        <a:p>
          <a:endParaRPr lang="en-US"/>
        </a:p>
      </dgm:t>
    </dgm:pt>
    <dgm:pt modelId="{06874138-C3B0-42DD-A848-77C1A9D3965A}" type="pres">
      <dgm:prSet presAssocID="{45AE2451-43D9-47E0-8C5E-7250514082C7}" presName="Name13" presStyleLbl="parChTrans1D2" presStyleIdx="12" presStyleCnt="20"/>
      <dgm:spPr/>
      <dgm:t>
        <a:bodyPr/>
        <a:lstStyle/>
        <a:p>
          <a:endParaRPr lang="en-US"/>
        </a:p>
      </dgm:t>
    </dgm:pt>
    <dgm:pt modelId="{AF0FC64B-2477-4DCF-9493-E41DAC6CC5E3}" type="pres">
      <dgm:prSet presAssocID="{B6A2F2C3-8161-4C70-A730-09510D4DFC56}" presName="childText" presStyleLbl="bgAcc1" presStyleIdx="12" presStyleCnt="20" custScaleX="248344" custLinFactNeighborY="4309">
        <dgm:presLayoutVars>
          <dgm:bulletEnabled val="1"/>
        </dgm:presLayoutVars>
      </dgm:prSet>
      <dgm:spPr/>
      <dgm:t>
        <a:bodyPr/>
        <a:lstStyle/>
        <a:p>
          <a:endParaRPr lang="en-US"/>
        </a:p>
      </dgm:t>
    </dgm:pt>
    <dgm:pt modelId="{2C29FE4E-D829-4E3F-97F5-FD12DEC85E76}" type="pres">
      <dgm:prSet presAssocID="{CAFAE70A-F76C-471A-B1BB-D01C7B9D8843}" presName="Name13" presStyleLbl="parChTrans1D2" presStyleIdx="13" presStyleCnt="20"/>
      <dgm:spPr/>
      <dgm:t>
        <a:bodyPr/>
        <a:lstStyle/>
        <a:p>
          <a:endParaRPr lang="en-US"/>
        </a:p>
      </dgm:t>
    </dgm:pt>
    <dgm:pt modelId="{D335D5FF-9A6F-4070-B908-696B9B430C2D}" type="pres">
      <dgm:prSet presAssocID="{5E72FD97-80BF-48F5-BD19-08ADDACFBA61}" presName="childText" presStyleLbl="bgAcc1" presStyleIdx="13" presStyleCnt="20" custScaleX="248344" custLinFactNeighborY="4309">
        <dgm:presLayoutVars>
          <dgm:bulletEnabled val="1"/>
        </dgm:presLayoutVars>
      </dgm:prSet>
      <dgm:spPr/>
      <dgm:t>
        <a:bodyPr/>
        <a:lstStyle/>
        <a:p>
          <a:endParaRPr lang="en-US"/>
        </a:p>
      </dgm:t>
    </dgm:pt>
    <dgm:pt modelId="{8F296AAD-C5ED-4215-B88D-4F62FAD4BB48}" type="pres">
      <dgm:prSet presAssocID="{02D0EB9B-61A2-49CB-8988-747BB3F0AEA3}" presName="Name13" presStyleLbl="parChTrans1D2" presStyleIdx="14" presStyleCnt="20"/>
      <dgm:spPr/>
      <dgm:t>
        <a:bodyPr/>
        <a:lstStyle/>
        <a:p>
          <a:endParaRPr lang="en-US"/>
        </a:p>
      </dgm:t>
    </dgm:pt>
    <dgm:pt modelId="{06EFA7CC-CBA6-486A-8A4C-051A135682E8}" type="pres">
      <dgm:prSet presAssocID="{B242B7F6-9C9B-4DFB-A831-608A1D4059AE}" presName="childText" presStyleLbl="bgAcc1" presStyleIdx="14" presStyleCnt="20" custScaleX="248344" custLinFactNeighborY="4309">
        <dgm:presLayoutVars>
          <dgm:bulletEnabled val="1"/>
        </dgm:presLayoutVars>
      </dgm:prSet>
      <dgm:spPr/>
      <dgm:t>
        <a:bodyPr/>
        <a:lstStyle/>
        <a:p>
          <a:endParaRPr lang="en-US"/>
        </a:p>
      </dgm:t>
    </dgm:pt>
    <dgm:pt modelId="{2AEDECB6-9E55-47C9-AE6E-C12406CAF249}" type="pres">
      <dgm:prSet presAssocID="{9F557B2E-D737-4A31-BBC8-06AC50FF4283}" presName="Name13" presStyleLbl="parChTrans1D2" presStyleIdx="15" presStyleCnt="20"/>
      <dgm:spPr/>
      <dgm:t>
        <a:bodyPr/>
        <a:lstStyle/>
        <a:p>
          <a:endParaRPr lang="en-US"/>
        </a:p>
      </dgm:t>
    </dgm:pt>
    <dgm:pt modelId="{DAC4FC41-E6F5-483C-A25D-1F007F29F8A0}" type="pres">
      <dgm:prSet presAssocID="{46B2422A-84D2-43B4-8467-7A17898AA61C}" presName="childText" presStyleLbl="bgAcc1" presStyleIdx="15" presStyleCnt="20" custScaleX="248344" custLinFactNeighborY="4309">
        <dgm:presLayoutVars>
          <dgm:bulletEnabled val="1"/>
        </dgm:presLayoutVars>
      </dgm:prSet>
      <dgm:spPr/>
      <dgm:t>
        <a:bodyPr/>
        <a:lstStyle/>
        <a:p>
          <a:endParaRPr lang="en-US"/>
        </a:p>
      </dgm:t>
    </dgm:pt>
    <dgm:pt modelId="{97F9E3F2-7A13-490B-99F0-F6A6BB5E90A0}" type="pres">
      <dgm:prSet presAssocID="{30B9AE69-DD93-4A42-B7CA-7C8DC5CAB220}" presName="Name13" presStyleLbl="parChTrans1D2" presStyleIdx="16" presStyleCnt="20"/>
      <dgm:spPr/>
      <dgm:t>
        <a:bodyPr/>
        <a:lstStyle/>
        <a:p>
          <a:endParaRPr lang="en-US"/>
        </a:p>
      </dgm:t>
    </dgm:pt>
    <dgm:pt modelId="{D9CFF91D-0455-4A35-8957-92764E645C3B}" type="pres">
      <dgm:prSet presAssocID="{2629208F-E5A2-4269-AC93-22FC92755A17}" presName="childText" presStyleLbl="bgAcc1" presStyleIdx="16" presStyleCnt="20" custScaleX="248344" custLinFactNeighborY="4309">
        <dgm:presLayoutVars>
          <dgm:bulletEnabled val="1"/>
        </dgm:presLayoutVars>
      </dgm:prSet>
      <dgm:spPr/>
      <dgm:t>
        <a:bodyPr/>
        <a:lstStyle/>
        <a:p>
          <a:endParaRPr lang="en-US"/>
        </a:p>
      </dgm:t>
    </dgm:pt>
    <dgm:pt modelId="{A11C7F8D-4E55-452B-A7B4-E29C7CFBF991}" type="pres">
      <dgm:prSet presAssocID="{8B0412BC-D9E7-4DD5-8672-55022D551B85}" presName="Name13" presStyleLbl="parChTrans1D2" presStyleIdx="17" presStyleCnt="20"/>
      <dgm:spPr/>
      <dgm:t>
        <a:bodyPr/>
        <a:lstStyle/>
        <a:p>
          <a:endParaRPr lang="en-US"/>
        </a:p>
      </dgm:t>
    </dgm:pt>
    <dgm:pt modelId="{9DCBE08B-B849-4964-9C8A-2C4142D8A2E3}" type="pres">
      <dgm:prSet presAssocID="{BDB442E5-5530-47B4-BA04-31FDAC53408B}" presName="childText" presStyleLbl="bgAcc1" presStyleIdx="17" presStyleCnt="20" custScaleX="248344">
        <dgm:presLayoutVars>
          <dgm:bulletEnabled val="1"/>
        </dgm:presLayoutVars>
      </dgm:prSet>
      <dgm:spPr/>
      <dgm:t>
        <a:bodyPr/>
        <a:lstStyle/>
        <a:p>
          <a:endParaRPr lang="en-US"/>
        </a:p>
      </dgm:t>
    </dgm:pt>
    <dgm:pt modelId="{F8897F19-A46E-4645-825D-5887C472308A}" type="pres">
      <dgm:prSet presAssocID="{4F4C341B-231D-44E6-9776-AD029AE931C4}" presName="Name13" presStyleLbl="parChTrans1D2" presStyleIdx="18" presStyleCnt="20"/>
      <dgm:spPr/>
      <dgm:t>
        <a:bodyPr/>
        <a:lstStyle/>
        <a:p>
          <a:endParaRPr lang="en-US"/>
        </a:p>
      </dgm:t>
    </dgm:pt>
    <dgm:pt modelId="{4A3DC358-74A1-401B-B203-5E4B0E24D061}" type="pres">
      <dgm:prSet presAssocID="{271EF49F-8EA9-4EE1-9147-5B33D5E9724A}" presName="childText" presStyleLbl="bgAcc1" presStyleIdx="18" presStyleCnt="20" custScaleX="248344">
        <dgm:presLayoutVars>
          <dgm:bulletEnabled val="1"/>
        </dgm:presLayoutVars>
      </dgm:prSet>
      <dgm:spPr/>
      <dgm:t>
        <a:bodyPr/>
        <a:lstStyle/>
        <a:p>
          <a:endParaRPr lang="en-US"/>
        </a:p>
      </dgm:t>
    </dgm:pt>
    <dgm:pt modelId="{77EE8ED3-9A71-4FD9-8C83-E7F756D2233A}" type="pres">
      <dgm:prSet presAssocID="{FB1BBA4C-CC22-4960-BB7A-86D17F9B797B}" presName="Name13" presStyleLbl="parChTrans1D2" presStyleIdx="19" presStyleCnt="20"/>
      <dgm:spPr/>
      <dgm:t>
        <a:bodyPr/>
        <a:lstStyle/>
        <a:p>
          <a:endParaRPr lang="en-US"/>
        </a:p>
      </dgm:t>
    </dgm:pt>
    <dgm:pt modelId="{A52C4DE4-D07D-44CA-B0F4-D1DFDF037088}" type="pres">
      <dgm:prSet presAssocID="{AB8C032F-3269-42DA-9CC5-4581F7FAE7AF}" presName="childText" presStyleLbl="bgAcc1" presStyleIdx="19" presStyleCnt="20" custScaleX="249761">
        <dgm:presLayoutVars>
          <dgm:bulletEnabled val="1"/>
        </dgm:presLayoutVars>
      </dgm:prSet>
      <dgm:spPr/>
      <dgm:t>
        <a:bodyPr/>
        <a:lstStyle/>
        <a:p>
          <a:endParaRPr lang="en-US"/>
        </a:p>
      </dgm:t>
    </dgm:pt>
  </dgm:ptLst>
  <dgm:cxnLst>
    <dgm:cxn modelId="{F9BED055-FA14-4140-928F-47DE88ED28D5}" srcId="{68FFB2E6-4536-4A23-8F17-A7ED3AE5ED7C}" destId="{93FA3E5E-9C8C-4D10-9406-C9C831AB4785}" srcOrd="0" destOrd="0" parTransId="{F40A5643-8EBB-40F7-8E21-5060B14ABF8E}" sibTransId="{395022B2-F2CA-4EFA-8752-05EAF822270C}"/>
    <dgm:cxn modelId="{2B3D931C-3879-46E2-A6B4-1892A8055B71}" type="presOf" srcId="{9F557B2E-D737-4A31-BBC8-06AC50FF4283}" destId="{2AEDECB6-9E55-47C9-AE6E-C12406CAF249}" srcOrd="0" destOrd="0" presId="urn:microsoft.com/office/officeart/2005/8/layout/hierarchy3"/>
    <dgm:cxn modelId="{24556C6E-C7DB-4E5B-904B-D97D8C734F0E}" type="presOf" srcId="{FD2430BB-4A2D-4AD9-A04B-A46EA94F3B6C}" destId="{F6303F19-6E49-4D15-AB4E-A6ED42CEC9C0}" srcOrd="0" destOrd="0" presId="urn:microsoft.com/office/officeart/2005/8/layout/hierarchy3"/>
    <dgm:cxn modelId="{3383C796-B41D-4135-AA0A-652FC877314F}" type="presOf" srcId="{CAFAE70A-F76C-471A-B1BB-D01C7B9D8843}" destId="{2C29FE4E-D829-4E3F-97F5-FD12DEC85E76}" srcOrd="0" destOrd="0" presId="urn:microsoft.com/office/officeart/2005/8/layout/hierarchy3"/>
    <dgm:cxn modelId="{698DF86B-9D50-48B2-A05F-8A51E79F2FCC}" type="presOf" srcId="{AE453D03-F615-43B7-B8FA-20D6D8ED666A}" destId="{05FA39C3-7E26-4AB5-8A43-7616D47EFBAE}" srcOrd="0" destOrd="0" presId="urn:microsoft.com/office/officeart/2005/8/layout/hierarchy3"/>
    <dgm:cxn modelId="{7FF86330-86E5-4689-BFEF-673F6B302AA2}" type="presOf" srcId="{8E8D2366-7693-46B1-B834-98518859B5CB}" destId="{2BBCB8C0-3D01-4014-8608-CD89465E0893}" srcOrd="0" destOrd="0" presId="urn:microsoft.com/office/officeart/2005/8/layout/hierarchy3"/>
    <dgm:cxn modelId="{1308AC8E-4C2C-49F8-99C0-3DE226EE82F2}" srcId="{7B4653E9-5B83-491C-B239-18BD9C6185B1}" destId="{3B176BC5-3EAD-470D-BD93-18D3CB65CE0A}" srcOrd="4" destOrd="0" parTransId="{7BCA90C3-5E2E-4797-9EBA-58BEB2D2DFE9}" sibTransId="{46E51381-BDFB-451C-BCF4-87DC55C30C4D}"/>
    <dgm:cxn modelId="{E2CF40E6-35E2-4F56-9ADA-013CBD08FF58}" type="presOf" srcId="{30B9AE69-DD93-4A42-B7CA-7C8DC5CAB220}" destId="{97F9E3F2-7A13-490B-99F0-F6A6BB5E90A0}" srcOrd="0" destOrd="0" presId="urn:microsoft.com/office/officeart/2005/8/layout/hierarchy3"/>
    <dgm:cxn modelId="{158D3B94-B3A5-42C5-9BBE-263FEA047D36}" srcId="{3B176BC5-3EAD-470D-BD93-18D3CB65CE0A}" destId="{BDB442E5-5530-47B4-BA04-31FDAC53408B}" srcOrd="6" destOrd="0" parTransId="{8B0412BC-D9E7-4DD5-8672-55022D551B85}" sibTransId="{458D9637-681A-4738-9013-1388DFA5EFA5}"/>
    <dgm:cxn modelId="{A615E278-40B3-4827-A9F9-FA98B247A204}" type="presOf" srcId="{2318B44D-7AEC-417B-89EA-61144D967463}" destId="{5542D7FF-C816-426C-88F4-DBC5596100F8}" srcOrd="0" destOrd="0" presId="urn:microsoft.com/office/officeart/2005/8/layout/hierarchy3"/>
    <dgm:cxn modelId="{DD9733C3-029C-476D-97C0-FDD88C81BFF3}" srcId="{3B176BC5-3EAD-470D-BD93-18D3CB65CE0A}" destId="{46B2422A-84D2-43B4-8467-7A17898AA61C}" srcOrd="4" destOrd="0" parTransId="{9F557B2E-D737-4A31-BBC8-06AC50FF4283}" sibTransId="{3B40C5AD-DADC-4298-9D69-CD876414D18E}"/>
    <dgm:cxn modelId="{333E3842-9BAB-46B8-9C2D-11736D031076}" srcId="{3B176BC5-3EAD-470D-BD93-18D3CB65CE0A}" destId="{271EF49F-8EA9-4EE1-9147-5B33D5E9724A}" srcOrd="7" destOrd="0" parTransId="{4F4C341B-231D-44E6-9776-AD029AE931C4}" sibTransId="{AB34EEE4-C3FB-4A7B-81FA-3F89A7A73451}"/>
    <dgm:cxn modelId="{5C76512F-6CB7-44F5-A12E-01D23534180E}" type="presOf" srcId="{723F3533-5562-45C1-B2AE-31B52833D4CD}" destId="{3D2FBDF5-EC52-4B71-8FA9-9DD8C82810F1}" srcOrd="0" destOrd="0" presId="urn:microsoft.com/office/officeart/2005/8/layout/hierarchy3"/>
    <dgm:cxn modelId="{D3BCB1AD-9CF3-4858-802D-DCDCD6256D02}" type="presOf" srcId="{770A232B-E3E8-45D0-BD0D-B9C31406F061}" destId="{04135CC1-2209-4D8F-A588-8341448A5FDE}" srcOrd="0" destOrd="0" presId="urn:microsoft.com/office/officeart/2005/8/layout/hierarchy3"/>
    <dgm:cxn modelId="{06039190-CD87-426C-8374-983759818419}" type="presOf" srcId="{9DD1EBF9-7F83-483A-A02D-F648DC89731E}" destId="{A7D7A1FD-D3C3-4194-A525-FE8C35BA290B}" srcOrd="0" destOrd="0" presId="urn:microsoft.com/office/officeart/2005/8/layout/hierarchy3"/>
    <dgm:cxn modelId="{7A613CE2-F70D-4A40-8EE4-7821006B4B2A}" srcId="{5D216DCC-AED2-40FB-9803-E33CC5A84F0C}" destId="{0A9B2C46-E736-45FD-8280-3B0E5D40A3C5}" srcOrd="2" destOrd="0" parTransId="{2335D802-5522-481E-AF8A-A3720939E701}" sibTransId="{CD824AF1-32ED-48C8-A30C-5AE21711E6A6}"/>
    <dgm:cxn modelId="{61DEB96C-628C-499D-A258-92A3BC45B792}" srcId="{8E8D2366-7693-46B1-B834-98518859B5CB}" destId="{C6F7AB38-2C76-46C6-9E44-92085ED049A5}" srcOrd="0" destOrd="0" parTransId="{56986BAE-41B1-4C52-8A5C-05002DA8EAF6}" sibTransId="{467205A1-6866-4CAC-90E8-9EC389DFE25C}"/>
    <dgm:cxn modelId="{0A025A68-2527-41E1-B393-B8C3670DF539}" type="presOf" srcId="{68FFB2E6-4536-4A23-8F17-A7ED3AE5ED7C}" destId="{C4C4D9D9-4C18-4B3D-8731-C8775D618FF5}" srcOrd="1" destOrd="0" presId="urn:microsoft.com/office/officeart/2005/8/layout/hierarchy3"/>
    <dgm:cxn modelId="{9E292B9E-856B-450A-9565-FB272DC86C0A}" type="presOf" srcId="{01950629-0741-4111-B128-38AD699C6F16}" destId="{ECA2C4B7-4951-4149-9A3E-C7FBFBBCFE4B}" srcOrd="0" destOrd="0" presId="urn:microsoft.com/office/officeart/2005/8/layout/hierarchy3"/>
    <dgm:cxn modelId="{225D262C-599C-4811-A85B-5ED721E42DC0}" type="presOf" srcId="{8B0412BC-D9E7-4DD5-8672-55022D551B85}" destId="{A11C7F8D-4E55-452B-A7B4-E29C7CFBF991}" srcOrd="0" destOrd="0" presId="urn:microsoft.com/office/officeart/2005/8/layout/hierarchy3"/>
    <dgm:cxn modelId="{7EB12A44-BD81-4AB1-BBC9-7710601F51BC}" srcId="{5D216DCC-AED2-40FB-9803-E33CC5A84F0C}" destId="{AE453D03-F615-43B7-B8FA-20D6D8ED666A}" srcOrd="1" destOrd="0" parTransId="{95926F05-DCEE-4966-A33A-0C0D39D08AA9}" sibTransId="{53F23C87-8E36-4924-9A03-595D0752B763}"/>
    <dgm:cxn modelId="{D6E9CAA2-6A85-4215-BB64-9527D06D37EC}" type="presOf" srcId="{B6A2F2C3-8161-4C70-A730-09510D4DFC56}" destId="{AF0FC64B-2477-4DCF-9493-E41DAC6CC5E3}" srcOrd="0" destOrd="0" presId="urn:microsoft.com/office/officeart/2005/8/layout/hierarchy3"/>
    <dgm:cxn modelId="{855166C1-7800-4784-A51E-E42A64EDE2D2}" type="presOf" srcId="{6D7F1E77-CC01-4E80-BE3F-A94B7E71CE1A}" destId="{6C4554C6-DF14-472E-8D76-D2840D8A9FF1}" srcOrd="0" destOrd="0" presId="urn:microsoft.com/office/officeart/2005/8/layout/hierarchy3"/>
    <dgm:cxn modelId="{E7596F60-525A-40C1-BBD2-194B7BA12A4E}" srcId="{8E8D2366-7693-46B1-B834-98518859B5CB}" destId="{FD2430BB-4A2D-4AD9-A04B-A46EA94F3B6C}" srcOrd="1" destOrd="0" parTransId="{723F3533-5562-45C1-B2AE-31B52833D4CD}" sibTransId="{033F39A8-D7D3-45F1-8FF1-0FCAFA6066D3}"/>
    <dgm:cxn modelId="{4BD2E467-C081-43F6-A8ED-F7F650391867}" srcId="{3B176BC5-3EAD-470D-BD93-18D3CB65CE0A}" destId="{2629208F-E5A2-4269-AC93-22FC92755A17}" srcOrd="5" destOrd="0" parTransId="{30B9AE69-DD93-4A42-B7CA-7C8DC5CAB220}" sibTransId="{782DD4C6-47EE-4DFE-B4E6-CE649511933D}"/>
    <dgm:cxn modelId="{FE9AE7D3-ADEC-4DD0-88FE-65DF01C32823}" srcId="{3B176BC5-3EAD-470D-BD93-18D3CB65CE0A}" destId="{B6A2F2C3-8161-4C70-A730-09510D4DFC56}" srcOrd="1" destOrd="0" parTransId="{45AE2451-43D9-47E0-8C5E-7250514082C7}" sibTransId="{35163783-6CDE-455C-AF7E-9603459B5AEA}"/>
    <dgm:cxn modelId="{1EE8DB24-A2C2-4C70-899B-355F331AEF74}" type="presOf" srcId="{CD3164C0-C3B1-4468-93A8-E275F4A36019}" destId="{70B56E7A-2A77-4CB5-BB8A-5059499BDEFC}" srcOrd="0" destOrd="0" presId="urn:microsoft.com/office/officeart/2005/8/layout/hierarchy3"/>
    <dgm:cxn modelId="{A87A348D-68DC-4AD3-BC2C-D602D5137C46}" srcId="{3B176BC5-3EAD-470D-BD93-18D3CB65CE0A}" destId="{B242B7F6-9C9B-4DFB-A831-608A1D4059AE}" srcOrd="3" destOrd="0" parTransId="{02D0EB9B-61A2-49CB-8988-747BB3F0AEA3}" sibTransId="{7E2E4CBA-28A0-4C26-A2E6-E1F34B3CB2A2}"/>
    <dgm:cxn modelId="{8D128551-CA60-4D0E-8788-B033A608D14B}" type="presOf" srcId="{F40A5643-8EBB-40F7-8E21-5060B14ABF8E}" destId="{E350B8BA-615A-4D1A-BD36-B85CF993A1DD}" srcOrd="0" destOrd="0" presId="urn:microsoft.com/office/officeart/2005/8/layout/hierarchy3"/>
    <dgm:cxn modelId="{4CFFC1A5-DAC6-4C9A-BAAA-CBEFC3D0634F}" type="presOf" srcId="{D79B1655-A287-4F3C-BF16-D40DA6768C2C}" destId="{B9627C4B-1EEF-446E-A4D7-A6643BB69152}" srcOrd="0" destOrd="0" presId="urn:microsoft.com/office/officeart/2005/8/layout/hierarchy3"/>
    <dgm:cxn modelId="{050C80C2-3822-47B1-A666-A3113925776E}" type="presOf" srcId="{5E72FD97-80BF-48F5-BD19-08ADDACFBA61}" destId="{D335D5FF-9A6F-4070-B908-696B9B430C2D}" srcOrd="0" destOrd="0" presId="urn:microsoft.com/office/officeart/2005/8/layout/hierarchy3"/>
    <dgm:cxn modelId="{F9AC320B-73A8-4008-A9E3-6AF4FDD6C3F8}" type="presOf" srcId="{271EF49F-8EA9-4EE1-9147-5B33D5E9724A}" destId="{4A3DC358-74A1-401B-B203-5E4B0E24D061}" srcOrd="0" destOrd="0" presId="urn:microsoft.com/office/officeart/2005/8/layout/hierarchy3"/>
    <dgm:cxn modelId="{7ED89C83-1AF7-4836-8DF4-78B879771D8F}" type="presOf" srcId="{BDB442E5-5530-47B4-BA04-31FDAC53408B}" destId="{9DCBE08B-B849-4964-9C8A-2C4142D8A2E3}" srcOrd="0" destOrd="0" presId="urn:microsoft.com/office/officeart/2005/8/layout/hierarchy3"/>
    <dgm:cxn modelId="{32DFBFB0-F5BE-46C0-BBFE-83F05BDF5FE2}" type="presOf" srcId="{F76D9AAF-0573-476C-A7E8-13A3821413DC}" destId="{960A965C-258F-4F67-88D2-E14E22E3A6A8}" srcOrd="0" destOrd="0" presId="urn:microsoft.com/office/officeart/2005/8/layout/hierarchy3"/>
    <dgm:cxn modelId="{F1835E1F-C859-4D5E-8123-C9BA86CC3854}" type="presOf" srcId="{8E8D2366-7693-46B1-B834-98518859B5CB}" destId="{D3B756BB-564D-4030-8262-4731364C4036}" srcOrd="1" destOrd="0" presId="urn:microsoft.com/office/officeart/2005/8/layout/hierarchy3"/>
    <dgm:cxn modelId="{E3B7B12E-F5E2-4A23-99B5-3A28EA9382F9}" type="presOf" srcId="{5D216DCC-AED2-40FB-9803-E33CC5A84F0C}" destId="{EFF1F8B8-160D-41AA-A106-023337D9B1BD}" srcOrd="0" destOrd="0" presId="urn:microsoft.com/office/officeart/2005/8/layout/hierarchy3"/>
    <dgm:cxn modelId="{4BEE0F5E-3DEA-489C-BE51-71A496401FFB}" type="presOf" srcId="{BB2E1506-197E-456D-B220-907950586F2A}" destId="{C78E0D8E-9181-4BBE-88B0-1C38A6CB0EBF}" srcOrd="0" destOrd="0" presId="urn:microsoft.com/office/officeart/2005/8/layout/hierarchy3"/>
    <dgm:cxn modelId="{038186DF-C5B4-4135-AC8B-FFE5B2BD118E}" type="presOf" srcId="{D9EE8C39-80AA-4D9E-A55A-D08C2867D3A7}" destId="{7BCDEA7B-CBB7-40A4-8C7A-EE4D178DA471}" srcOrd="0" destOrd="0" presId="urn:microsoft.com/office/officeart/2005/8/layout/hierarchy3"/>
    <dgm:cxn modelId="{DF4BDC45-AE3A-47FE-AD1D-4EF711625443}" srcId="{9DD1EBF9-7F83-483A-A02D-F648DC89731E}" destId="{6D7F1E77-CC01-4E80-BE3F-A94B7E71CE1A}" srcOrd="0" destOrd="0" parTransId="{BB2E1506-197E-456D-B220-907950586F2A}" sibTransId="{13A51F0A-68A3-4754-9719-BBF1BEC457C1}"/>
    <dgm:cxn modelId="{2D5DCEE9-798D-409E-A3CC-FAA308DF8267}" type="presOf" srcId="{EE462952-8E01-4BDE-A531-C322C82DD994}" destId="{F9EEF5F1-111A-4BF5-B900-B1E7A0E99D14}" srcOrd="0" destOrd="0" presId="urn:microsoft.com/office/officeart/2005/8/layout/hierarchy3"/>
    <dgm:cxn modelId="{4E9CC895-D8BB-49D6-8F88-1C7514260B4A}" type="presOf" srcId="{9DD1EBF9-7F83-483A-A02D-F648DC89731E}" destId="{144291EA-5ABD-4704-93BD-78CFA4AA3C9C}" srcOrd="1" destOrd="0" presId="urn:microsoft.com/office/officeart/2005/8/layout/hierarchy3"/>
    <dgm:cxn modelId="{C551623F-FBFC-400F-B70C-5D206BD0B4A4}" srcId="{9DD1EBF9-7F83-483A-A02D-F648DC89731E}" destId="{78775490-6CFE-46ED-BD67-8F297013EB9A}" srcOrd="1" destOrd="0" parTransId="{6006FD60-25FA-4BE2-9B93-7022D390CE1C}" sibTransId="{6C5208F8-92D8-4EAB-BD28-8DFFC23B4CE2}"/>
    <dgm:cxn modelId="{59EA246A-5959-4E23-AA17-D07394934E6A}" srcId="{7B4653E9-5B83-491C-B239-18BD9C6185B1}" destId="{9DD1EBF9-7F83-483A-A02D-F648DC89731E}" srcOrd="1" destOrd="0" parTransId="{A2DED7E8-427D-4F0B-A086-15BE77410140}" sibTransId="{C33C8E49-1891-44CE-AF9A-D73D2E828545}"/>
    <dgm:cxn modelId="{FEE32A18-1393-4CC9-992F-166A5AFCBDA0}" type="presOf" srcId="{02D0EB9B-61A2-49CB-8988-747BB3F0AEA3}" destId="{8F296AAD-C5ED-4215-B88D-4F62FAD4BB48}" srcOrd="0" destOrd="0" presId="urn:microsoft.com/office/officeart/2005/8/layout/hierarchy3"/>
    <dgm:cxn modelId="{15F84FB4-5308-4C4F-A784-6F4F65CC19CD}" type="presOf" srcId="{4F4C341B-231D-44E6-9776-AD029AE931C4}" destId="{F8897F19-A46E-4645-825D-5887C472308A}" srcOrd="0" destOrd="0" presId="urn:microsoft.com/office/officeart/2005/8/layout/hierarchy3"/>
    <dgm:cxn modelId="{3A2D8457-BB47-4016-88FC-CBA00D4C61F7}" type="presOf" srcId="{3B176BC5-3EAD-470D-BD93-18D3CB65CE0A}" destId="{734BE974-8100-492E-8557-C8FAFC64E0DB}" srcOrd="0" destOrd="0" presId="urn:microsoft.com/office/officeart/2005/8/layout/hierarchy3"/>
    <dgm:cxn modelId="{7F663903-4A97-4B76-ADC5-0FC52C11140F}" srcId="{3B176BC5-3EAD-470D-BD93-18D3CB65CE0A}" destId="{CD3164C0-C3B1-4468-93A8-E275F4A36019}" srcOrd="0" destOrd="0" parTransId="{D9EE8C39-80AA-4D9E-A55A-D08C2867D3A7}" sibTransId="{5048459A-8777-46DF-93F0-24A900E8B21F}"/>
    <dgm:cxn modelId="{B6FE4CC7-E144-4BC8-88AA-A4AA56151CD7}" type="presOf" srcId="{93FA3E5E-9C8C-4D10-9406-C9C831AB4785}" destId="{D74D64C4-8AD8-489C-8F3C-7E8A44CE9AA4}" srcOrd="0" destOrd="0" presId="urn:microsoft.com/office/officeart/2005/8/layout/hierarchy3"/>
    <dgm:cxn modelId="{19B6B980-805F-4462-8625-CF2F5B6F1024}" type="presOf" srcId="{3B176BC5-3EAD-470D-BD93-18D3CB65CE0A}" destId="{42C3E579-B791-437A-9260-BDD4C0AFFEA0}" srcOrd="1" destOrd="0" presId="urn:microsoft.com/office/officeart/2005/8/layout/hierarchy3"/>
    <dgm:cxn modelId="{25686141-D53F-4D57-8A5B-ADF8F3E0BAC5}" type="presOf" srcId="{45AE2451-43D9-47E0-8C5E-7250514082C7}" destId="{06874138-C3B0-42DD-A848-77C1A9D3965A}" srcOrd="0" destOrd="0" presId="urn:microsoft.com/office/officeart/2005/8/layout/hierarchy3"/>
    <dgm:cxn modelId="{93A1EF92-1C84-4164-A008-2D5DA8963326}" type="presOf" srcId="{78775490-6CFE-46ED-BD67-8F297013EB9A}" destId="{F8A26246-7033-4E48-A705-B60F9764C72C}" srcOrd="0" destOrd="0" presId="urn:microsoft.com/office/officeart/2005/8/layout/hierarchy3"/>
    <dgm:cxn modelId="{6D33CFEA-9BA6-46F1-AE1A-7BCC042B7F04}" type="presOf" srcId="{FB1BBA4C-CC22-4960-BB7A-86D17F9B797B}" destId="{77EE8ED3-9A71-4FD9-8C83-E7F756D2233A}" srcOrd="0" destOrd="0" presId="urn:microsoft.com/office/officeart/2005/8/layout/hierarchy3"/>
    <dgm:cxn modelId="{E859E7C5-F65C-4897-B17D-B5C55D42B9FB}" type="presOf" srcId="{2629208F-E5A2-4269-AC93-22FC92755A17}" destId="{D9CFF91D-0455-4A35-8957-92764E645C3B}" srcOrd="0" destOrd="0" presId="urn:microsoft.com/office/officeart/2005/8/layout/hierarchy3"/>
    <dgm:cxn modelId="{490060E0-FBBC-425A-A426-1FCBE3C6DF6C}" srcId="{5D216DCC-AED2-40FB-9803-E33CC5A84F0C}" destId="{2318B44D-7AEC-417B-89EA-61144D967463}" srcOrd="0" destOrd="0" parTransId="{D79B1655-A287-4F3C-BF16-D40DA6768C2C}" sibTransId="{070D26E8-4F52-4FB2-9C7E-9275B999D289}"/>
    <dgm:cxn modelId="{C04526D5-D400-4772-B650-840A866CF189}" type="presOf" srcId="{95926F05-DCEE-4966-A33A-0C0D39D08AA9}" destId="{F17D6488-4A2A-4FE0-B02A-0878FBDF0723}" srcOrd="0" destOrd="0" presId="urn:microsoft.com/office/officeart/2005/8/layout/hierarchy3"/>
    <dgm:cxn modelId="{6CBC2792-9004-4789-AC31-C7AA809A02F0}" srcId="{9DD1EBF9-7F83-483A-A02D-F648DC89731E}" destId="{770A232B-E3E8-45D0-BD0D-B9C31406F061}" srcOrd="3" destOrd="0" parTransId="{01950629-0741-4111-B128-38AD699C6F16}" sibTransId="{72C05F8E-ACB4-48E7-9603-3DA4B156B499}"/>
    <dgm:cxn modelId="{0557C4D2-6488-4905-B482-70FF58BA51BE}" srcId="{7B4653E9-5B83-491C-B239-18BD9C6185B1}" destId="{5D216DCC-AED2-40FB-9803-E33CC5A84F0C}" srcOrd="3" destOrd="0" parTransId="{EE54CABA-0729-419F-94AC-EEB71604C646}" sibTransId="{1492664F-CD58-40D7-A444-73F9AC9793F1}"/>
    <dgm:cxn modelId="{9FF05C4E-D0D6-4EEF-B54D-2341881AEEED}" type="presOf" srcId="{2335D802-5522-481E-AF8A-A3720939E701}" destId="{9C249A3C-4BB8-4C23-A06C-6A0965CFBC81}" srcOrd="0" destOrd="0" presId="urn:microsoft.com/office/officeart/2005/8/layout/hierarchy3"/>
    <dgm:cxn modelId="{0F3E588B-84B3-40F0-914C-95CC616D2500}" srcId="{7B4653E9-5B83-491C-B239-18BD9C6185B1}" destId="{8E8D2366-7693-46B1-B834-98518859B5CB}" srcOrd="2" destOrd="0" parTransId="{857623F2-B76A-4354-B8AB-653036EA1B8C}" sibTransId="{E3D91BFB-1661-4A2E-A663-5BEFE303F076}"/>
    <dgm:cxn modelId="{18675888-09C4-47F2-9F2C-71C701DCCD8F}" type="presOf" srcId="{7B4653E9-5B83-491C-B239-18BD9C6185B1}" destId="{48CC16AF-BE90-47CD-BD6A-A9C5477938F2}" srcOrd="0" destOrd="0" presId="urn:microsoft.com/office/officeart/2005/8/layout/hierarchy3"/>
    <dgm:cxn modelId="{8FDCC637-2C00-4D94-80E1-26DCF1618251}" srcId="{7B4653E9-5B83-491C-B239-18BD9C6185B1}" destId="{68FFB2E6-4536-4A23-8F17-A7ED3AE5ED7C}" srcOrd="0" destOrd="0" parTransId="{8563FFD5-63A8-4549-B966-B1453217789E}" sibTransId="{95451C5C-40E3-42BC-98DF-41ACACF45443}"/>
    <dgm:cxn modelId="{6E6466F4-6B73-4D75-A06A-11D09A7D1637}" type="presOf" srcId="{0A9B2C46-E736-45FD-8280-3B0E5D40A3C5}" destId="{D5BF2CEB-BFE3-47FE-96E0-563E97BD5A86}" srcOrd="0" destOrd="0" presId="urn:microsoft.com/office/officeart/2005/8/layout/hierarchy3"/>
    <dgm:cxn modelId="{343AEA9E-6EC4-4530-AB2E-B2C8D23E27CB}" srcId="{3B176BC5-3EAD-470D-BD93-18D3CB65CE0A}" destId="{AB8C032F-3269-42DA-9CC5-4581F7FAE7AF}" srcOrd="8" destOrd="0" parTransId="{FB1BBA4C-CC22-4960-BB7A-86D17F9B797B}" sibTransId="{CCBCA7C9-89E2-42BA-A0B6-3AB96E8B5223}"/>
    <dgm:cxn modelId="{7BCEAF3A-28B9-4B2E-AD40-CC9D83653ADC}" type="presOf" srcId="{46B2422A-84D2-43B4-8467-7A17898AA61C}" destId="{DAC4FC41-E6F5-483C-A25D-1F007F29F8A0}" srcOrd="0" destOrd="0" presId="urn:microsoft.com/office/officeart/2005/8/layout/hierarchy3"/>
    <dgm:cxn modelId="{FCE6312B-C2AA-4F73-93A4-43A7EE285C65}" srcId="{9DD1EBF9-7F83-483A-A02D-F648DC89731E}" destId="{EE462952-8E01-4BDE-A531-C322C82DD994}" srcOrd="2" destOrd="0" parTransId="{F76D9AAF-0573-476C-A7E8-13A3821413DC}" sibTransId="{6E01BD85-C4EA-4E21-9148-A9080403D9AE}"/>
    <dgm:cxn modelId="{1C5C555C-90A7-4C4B-91B4-32F887B06737}" type="presOf" srcId="{5D216DCC-AED2-40FB-9803-E33CC5A84F0C}" destId="{213B373A-A82E-4523-AE75-5D5A51A5CE0A}" srcOrd="1" destOrd="0" presId="urn:microsoft.com/office/officeart/2005/8/layout/hierarchy3"/>
    <dgm:cxn modelId="{A031749F-EA19-46A7-BF4B-BF12696C2A44}" type="presOf" srcId="{6006FD60-25FA-4BE2-9B93-7022D390CE1C}" destId="{CB1DB36B-34A5-430C-81D8-2CDA7B5765C3}" srcOrd="0" destOrd="0" presId="urn:microsoft.com/office/officeart/2005/8/layout/hierarchy3"/>
    <dgm:cxn modelId="{93B11D8E-BA4A-4B83-A4D1-2131C0F6C77D}" type="presOf" srcId="{C6F7AB38-2C76-46C6-9E44-92085ED049A5}" destId="{AD21FB72-C359-4533-8888-146079493384}" srcOrd="0" destOrd="0" presId="urn:microsoft.com/office/officeart/2005/8/layout/hierarchy3"/>
    <dgm:cxn modelId="{F445B4E2-9628-4A87-B8E7-BFB02319BA8F}" type="presOf" srcId="{0A7EDC52-9092-4307-9DC4-1AB2E0EBE924}" destId="{BCBBF929-BA96-45BA-B673-F6BAF4F89E18}" srcOrd="0" destOrd="0" presId="urn:microsoft.com/office/officeart/2005/8/layout/hierarchy3"/>
    <dgm:cxn modelId="{2E597BBC-8343-4FFC-B312-C1BD8CD1FF2D}" type="presOf" srcId="{B242B7F6-9C9B-4DFB-A831-608A1D4059AE}" destId="{06EFA7CC-CBA6-486A-8A4C-051A135682E8}" srcOrd="0" destOrd="0" presId="urn:microsoft.com/office/officeart/2005/8/layout/hierarchy3"/>
    <dgm:cxn modelId="{7E3D2CC3-1D42-49BB-B7A9-3DFBB42EDF41}" srcId="{3B176BC5-3EAD-470D-BD93-18D3CB65CE0A}" destId="{5E72FD97-80BF-48F5-BD19-08ADDACFBA61}" srcOrd="2" destOrd="0" parTransId="{CAFAE70A-F76C-471A-B1BB-D01C7B9D8843}" sibTransId="{FD7678BD-0333-4B99-8E92-D1A5B9A7E95C}"/>
    <dgm:cxn modelId="{A5C29C42-EE47-4E3A-9D5B-2FB6A0382731}" srcId="{5D216DCC-AED2-40FB-9803-E33CC5A84F0C}" destId="{0B9B9F07-7E58-48CD-B925-02636ABDA898}" srcOrd="3" destOrd="0" parTransId="{0A7EDC52-9092-4307-9DC4-1AB2E0EBE924}" sibTransId="{21646939-37D7-4D5C-A306-4068C2323A4A}"/>
    <dgm:cxn modelId="{9E862733-F0EE-4B8B-B8FF-D67BD6987B68}" type="presOf" srcId="{68FFB2E6-4536-4A23-8F17-A7ED3AE5ED7C}" destId="{05466E69-A6BF-4BAF-A401-6DC7F792D079}" srcOrd="0" destOrd="0" presId="urn:microsoft.com/office/officeart/2005/8/layout/hierarchy3"/>
    <dgm:cxn modelId="{9BC6A2AC-98ED-41F2-BA1E-23DBABABBDEF}" type="presOf" srcId="{56986BAE-41B1-4C52-8A5C-05002DA8EAF6}" destId="{E15FC446-32F4-4190-879C-65B087476F72}" srcOrd="0" destOrd="0" presId="urn:microsoft.com/office/officeart/2005/8/layout/hierarchy3"/>
    <dgm:cxn modelId="{85FB5F5E-CB0B-4754-A8CA-5EFB0051254C}" type="presOf" srcId="{0B9B9F07-7E58-48CD-B925-02636ABDA898}" destId="{64977B32-B5DF-4DCA-8C2E-49CBF8416AD5}" srcOrd="0" destOrd="0" presId="urn:microsoft.com/office/officeart/2005/8/layout/hierarchy3"/>
    <dgm:cxn modelId="{65476EA6-7C54-4973-9106-4751657FF8F7}" type="presOf" srcId="{AB8C032F-3269-42DA-9CC5-4581F7FAE7AF}" destId="{A52C4DE4-D07D-44CA-B0F4-D1DFDF037088}" srcOrd="0" destOrd="0" presId="urn:microsoft.com/office/officeart/2005/8/layout/hierarchy3"/>
    <dgm:cxn modelId="{87A862EC-52F1-48B7-BD3C-A8AC1AB07B63}" type="presParOf" srcId="{48CC16AF-BE90-47CD-BD6A-A9C5477938F2}" destId="{27AA9A6F-9045-4882-B12A-4B6D79B1CBAC}" srcOrd="0" destOrd="0" presId="urn:microsoft.com/office/officeart/2005/8/layout/hierarchy3"/>
    <dgm:cxn modelId="{4E3B0B13-D313-4B2F-A5CA-08A29ABDE16B}" type="presParOf" srcId="{27AA9A6F-9045-4882-B12A-4B6D79B1CBAC}" destId="{A538657C-EE9A-432C-B6E9-409186AAF02B}" srcOrd="0" destOrd="0" presId="urn:microsoft.com/office/officeart/2005/8/layout/hierarchy3"/>
    <dgm:cxn modelId="{A45B4BAC-27BB-464C-8815-A2973096364B}" type="presParOf" srcId="{A538657C-EE9A-432C-B6E9-409186AAF02B}" destId="{05466E69-A6BF-4BAF-A401-6DC7F792D079}" srcOrd="0" destOrd="0" presId="urn:microsoft.com/office/officeart/2005/8/layout/hierarchy3"/>
    <dgm:cxn modelId="{ECC8ED3C-9525-4844-8F3A-6EBA2EA44F6E}" type="presParOf" srcId="{A538657C-EE9A-432C-B6E9-409186AAF02B}" destId="{C4C4D9D9-4C18-4B3D-8731-C8775D618FF5}" srcOrd="1" destOrd="0" presId="urn:microsoft.com/office/officeart/2005/8/layout/hierarchy3"/>
    <dgm:cxn modelId="{BBD18D75-D46F-4136-B9DE-71C296A39EE5}" type="presParOf" srcId="{27AA9A6F-9045-4882-B12A-4B6D79B1CBAC}" destId="{2CC7C280-F823-44DC-9B43-35FD3249CA79}" srcOrd="1" destOrd="0" presId="urn:microsoft.com/office/officeart/2005/8/layout/hierarchy3"/>
    <dgm:cxn modelId="{E4E35AB7-F1F5-4E0A-AB0A-647201747330}" type="presParOf" srcId="{2CC7C280-F823-44DC-9B43-35FD3249CA79}" destId="{E350B8BA-615A-4D1A-BD36-B85CF993A1DD}" srcOrd="0" destOrd="0" presId="urn:microsoft.com/office/officeart/2005/8/layout/hierarchy3"/>
    <dgm:cxn modelId="{0CD258AB-859B-4FA3-9CDB-A15861AA590E}" type="presParOf" srcId="{2CC7C280-F823-44DC-9B43-35FD3249CA79}" destId="{D74D64C4-8AD8-489C-8F3C-7E8A44CE9AA4}" srcOrd="1" destOrd="0" presId="urn:microsoft.com/office/officeart/2005/8/layout/hierarchy3"/>
    <dgm:cxn modelId="{BF5BA4C8-66CD-49AF-BD21-03B1F61E18D5}" type="presParOf" srcId="{48CC16AF-BE90-47CD-BD6A-A9C5477938F2}" destId="{F6D3676D-426D-4B1E-9864-3A99534C6893}" srcOrd="1" destOrd="0" presId="urn:microsoft.com/office/officeart/2005/8/layout/hierarchy3"/>
    <dgm:cxn modelId="{845E8782-4D3B-4F61-814A-757B80C4A559}" type="presParOf" srcId="{F6D3676D-426D-4B1E-9864-3A99534C6893}" destId="{33867EC7-8CB3-4C47-A555-E2246F7AF9F8}" srcOrd="0" destOrd="0" presId="urn:microsoft.com/office/officeart/2005/8/layout/hierarchy3"/>
    <dgm:cxn modelId="{C100AAD1-FCF6-4400-AC4F-535EEEDE922B}" type="presParOf" srcId="{33867EC7-8CB3-4C47-A555-E2246F7AF9F8}" destId="{A7D7A1FD-D3C3-4194-A525-FE8C35BA290B}" srcOrd="0" destOrd="0" presId="urn:microsoft.com/office/officeart/2005/8/layout/hierarchy3"/>
    <dgm:cxn modelId="{B6FF7A36-431C-43BB-8930-9588AB93B037}" type="presParOf" srcId="{33867EC7-8CB3-4C47-A555-E2246F7AF9F8}" destId="{144291EA-5ABD-4704-93BD-78CFA4AA3C9C}" srcOrd="1" destOrd="0" presId="urn:microsoft.com/office/officeart/2005/8/layout/hierarchy3"/>
    <dgm:cxn modelId="{F8EFD0E0-2EAF-4BC8-9648-B5FFE2DC44D1}" type="presParOf" srcId="{F6D3676D-426D-4B1E-9864-3A99534C6893}" destId="{33395A98-E2CE-4F3F-B9B3-25C026CE2221}" srcOrd="1" destOrd="0" presId="urn:microsoft.com/office/officeart/2005/8/layout/hierarchy3"/>
    <dgm:cxn modelId="{C364BC23-3AF0-459F-BAF3-D1E28B7C8019}" type="presParOf" srcId="{33395A98-E2CE-4F3F-B9B3-25C026CE2221}" destId="{C78E0D8E-9181-4BBE-88B0-1C38A6CB0EBF}" srcOrd="0" destOrd="0" presId="urn:microsoft.com/office/officeart/2005/8/layout/hierarchy3"/>
    <dgm:cxn modelId="{59048890-AABC-4DB2-B270-3BE694CD77E0}" type="presParOf" srcId="{33395A98-E2CE-4F3F-B9B3-25C026CE2221}" destId="{6C4554C6-DF14-472E-8D76-D2840D8A9FF1}" srcOrd="1" destOrd="0" presId="urn:microsoft.com/office/officeart/2005/8/layout/hierarchy3"/>
    <dgm:cxn modelId="{6D142C55-6170-4396-B6F7-4AACBC6EFEE7}" type="presParOf" srcId="{33395A98-E2CE-4F3F-B9B3-25C026CE2221}" destId="{CB1DB36B-34A5-430C-81D8-2CDA7B5765C3}" srcOrd="2" destOrd="0" presId="urn:microsoft.com/office/officeart/2005/8/layout/hierarchy3"/>
    <dgm:cxn modelId="{8740D20B-935C-4549-8D3F-B240D3D9C495}" type="presParOf" srcId="{33395A98-E2CE-4F3F-B9B3-25C026CE2221}" destId="{F8A26246-7033-4E48-A705-B60F9764C72C}" srcOrd="3" destOrd="0" presId="urn:microsoft.com/office/officeart/2005/8/layout/hierarchy3"/>
    <dgm:cxn modelId="{FE2F7177-D675-401D-BFA2-C99104DCF6DA}" type="presParOf" srcId="{33395A98-E2CE-4F3F-B9B3-25C026CE2221}" destId="{960A965C-258F-4F67-88D2-E14E22E3A6A8}" srcOrd="4" destOrd="0" presId="urn:microsoft.com/office/officeart/2005/8/layout/hierarchy3"/>
    <dgm:cxn modelId="{0EA1CC94-FD17-48D3-8522-873C6A4ECA0B}" type="presParOf" srcId="{33395A98-E2CE-4F3F-B9B3-25C026CE2221}" destId="{F9EEF5F1-111A-4BF5-B900-B1E7A0E99D14}" srcOrd="5" destOrd="0" presId="urn:microsoft.com/office/officeart/2005/8/layout/hierarchy3"/>
    <dgm:cxn modelId="{CD6439DD-EBF2-4505-9D19-9AE6DDFD1782}" type="presParOf" srcId="{33395A98-E2CE-4F3F-B9B3-25C026CE2221}" destId="{ECA2C4B7-4951-4149-9A3E-C7FBFBBCFE4B}" srcOrd="6" destOrd="0" presId="urn:microsoft.com/office/officeart/2005/8/layout/hierarchy3"/>
    <dgm:cxn modelId="{103615B2-C97E-4CAC-B7CC-16B4AFFC17BB}" type="presParOf" srcId="{33395A98-E2CE-4F3F-B9B3-25C026CE2221}" destId="{04135CC1-2209-4D8F-A588-8341448A5FDE}" srcOrd="7" destOrd="0" presId="urn:microsoft.com/office/officeart/2005/8/layout/hierarchy3"/>
    <dgm:cxn modelId="{5913E5A0-A0E4-4F37-B2E4-10FA6C4AA147}" type="presParOf" srcId="{48CC16AF-BE90-47CD-BD6A-A9C5477938F2}" destId="{036CAC14-9A90-4E3C-B1AB-C099B2E4170C}" srcOrd="2" destOrd="0" presId="urn:microsoft.com/office/officeart/2005/8/layout/hierarchy3"/>
    <dgm:cxn modelId="{81539807-5684-43A4-A43B-6812DCC7E8BE}" type="presParOf" srcId="{036CAC14-9A90-4E3C-B1AB-C099B2E4170C}" destId="{8415122C-F49E-41ED-BBB7-53ED7A8AAAA6}" srcOrd="0" destOrd="0" presId="urn:microsoft.com/office/officeart/2005/8/layout/hierarchy3"/>
    <dgm:cxn modelId="{A118EE40-87B1-498B-8E41-44B5CA45F98D}" type="presParOf" srcId="{8415122C-F49E-41ED-BBB7-53ED7A8AAAA6}" destId="{2BBCB8C0-3D01-4014-8608-CD89465E0893}" srcOrd="0" destOrd="0" presId="urn:microsoft.com/office/officeart/2005/8/layout/hierarchy3"/>
    <dgm:cxn modelId="{0D7AD0C4-C222-4CA8-A5F0-DCFFF754A79A}" type="presParOf" srcId="{8415122C-F49E-41ED-BBB7-53ED7A8AAAA6}" destId="{D3B756BB-564D-4030-8262-4731364C4036}" srcOrd="1" destOrd="0" presId="urn:microsoft.com/office/officeart/2005/8/layout/hierarchy3"/>
    <dgm:cxn modelId="{26FE213E-CCA5-4A30-A3EC-6AEA640053A3}" type="presParOf" srcId="{036CAC14-9A90-4E3C-B1AB-C099B2E4170C}" destId="{232FB350-070C-4432-BB00-783986BDFA7D}" srcOrd="1" destOrd="0" presId="urn:microsoft.com/office/officeart/2005/8/layout/hierarchy3"/>
    <dgm:cxn modelId="{98713776-CF21-45A0-9CDA-BC5DFEDE3FDE}" type="presParOf" srcId="{232FB350-070C-4432-BB00-783986BDFA7D}" destId="{E15FC446-32F4-4190-879C-65B087476F72}" srcOrd="0" destOrd="0" presId="urn:microsoft.com/office/officeart/2005/8/layout/hierarchy3"/>
    <dgm:cxn modelId="{0B55F8DD-5FBF-45B6-B152-AECE48A9405D}" type="presParOf" srcId="{232FB350-070C-4432-BB00-783986BDFA7D}" destId="{AD21FB72-C359-4533-8888-146079493384}" srcOrd="1" destOrd="0" presId="urn:microsoft.com/office/officeart/2005/8/layout/hierarchy3"/>
    <dgm:cxn modelId="{7404B6D7-251D-4038-855F-A695B41460A6}" type="presParOf" srcId="{232FB350-070C-4432-BB00-783986BDFA7D}" destId="{3D2FBDF5-EC52-4B71-8FA9-9DD8C82810F1}" srcOrd="2" destOrd="0" presId="urn:microsoft.com/office/officeart/2005/8/layout/hierarchy3"/>
    <dgm:cxn modelId="{02D52F8B-F822-4FDD-8E9D-CFCFDF5C3DB8}" type="presParOf" srcId="{232FB350-070C-4432-BB00-783986BDFA7D}" destId="{F6303F19-6E49-4D15-AB4E-A6ED42CEC9C0}" srcOrd="3" destOrd="0" presId="urn:microsoft.com/office/officeart/2005/8/layout/hierarchy3"/>
    <dgm:cxn modelId="{8C6EF6E6-10F9-43B2-B894-2350E9FC152C}" type="presParOf" srcId="{48CC16AF-BE90-47CD-BD6A-A9C5477938F2}" destId="{E0F78872-6597-40ED-899E-4EC32D8D8B68}" srcOrd="3" destOrd="0" presId="urn:microsoft.com/office/officeart/2005/8/layout/hierarchy3"/>
    <dgm:cxn modelId="{845B23F3-A671-44BC-9BF9-001D32F713C5}" type="presParOf" srcId="{E0F78872-6597-40ED-899E-4EC32D8D8B68}" destId="{627FDB01-623E-421A-BEDA-13A3F26147C0}" srcOrd="0" destOrd="0" presId="urn:microsoft.com/office/officeart/2005/8/layout/hierarchy3"/>
    <dgm:cxn modelId="{6CDD9341-DD30-469F-9BE7-348ACEEF184C}" type="presParOf" srcId="{627FDB01-623E-421A-BEDA-13A3F26147C0}" destId="{EFF1F8B8-160D-41AA-A106-023337D9B1BD}" srcOrd="0" destOrd="0" presId="urn:microsoft.com/office/officeart/2005/8/layout/hierarchy3"/>
    <dgm:cxn modelId="{33D0DCBC-C487-4809-B939-CA546022507E}" type="presParOf" srcId="{627FDB01-623E-421A-BEDA-13A3F26147C0}" destId="{213B373A-A82E-4523-AE75-5D5A51A5CE0A}" srcOrd="1" destOrd="0" presId="urn:microsoft.com/office/officeart/2005/8/layout/hierarchy3"/>
    <dgm:cxn modelId="{D48C5FFE-74DE-4C9F-BD02-7BD926F30CEA}" type="presParOf" srcId="{E0F78872-6597-40ED-899E-4EC32D8D8B68}" destId="{4D0D7E96-D4BD-417C-B8F7-2EC98D315325}" srcOrd="1" destOrd="0" presId="urn:microsoft.com/office/officeart/2005/8/layout/hierarchy3"/>
    <dgm:cxn modelId="{EC56D8DE-BD84-42B1-93DE-D69FE79D2841}" type="presParOf" srcId="{4D0D7E96-D4BD-417C-B8F7-2EC98D315325}" destId="{B9627C4B-1EEF-446E-A4D7-A6643BB69152}" srcOrd="0" destOrd="0" presId="urn:microsoft.com/office/officeart/2005/8/layout/hierarchy3"/>
    <dgm:cxn modelId="{95AD1D65-7536-45B6-8070-E5E94C46A074}" type="presParOf" srcId="{4D0D7E96-D4BD-417C-B8F7-2EC98D315325}" destId="{5542D7FF-C816-426C-88F4-DBC5596100F8}" srcOrd="1" destOrd="0" presId="urn:microsoft.com/office/officeart/2005/8/layout/hierarchy3"/>
    <dgm:cxn modelId="{20051F44-4992-416E-A26A-3E48CBCF853E}" type="presParOf" srcId="{4D0D7E96-D4BD-417C-B8F7-2EC98D315325}" destId="{F17D6488-4A2A-4FE0-B02A-0878FBDF0723}" srcOrd="2" destOrd="0" presId="urn:microsoft.com/office/officeart/2005/8/layout/hierarchy3"/>
    <dgm:cxn modelId="{7AA9369E-604B-40C1-B3A7-53FCB89AA630}" type="presParOf" srcId="{4D0D7E96-D4BD-417C-B8F7-2EC98D315325}" destId="{05FA39C3-7E26-4AB5-8A43-7616D47EFBAE}" srcOrd="3" destOrd="0" presId="urn:microsoft.com/office/officeart/2005/8/layout/hierarchy3"/>
    <dgm:cxn modelId="{22BF8701-1D0B-4E20-AF9B-4E38469D5DA2}" type="presParOf" srcId="{4D0D7E96-D4BD-417C-B8F7-2EC98D315325}" destId="{9C249A3C-4BB8-4C23-A06C-6A0965CFBC81}" srcOrd="4" destOrd="0" presId="urn:microsoft.com/office/officeart/2005/8/layout/hierarchy3"/>
    <dgm:cxn modelId="{6B70D8F1-D9C2-46F3-B66B-6076E36234D5}" type="presParOf" srcId="{4D0D7E96-D4BD-417C-B8F7-2EC98D315325}" destId="{D5BF2CEB-BFE3-47FE-96E0-563E97BD5A86}" srcOrd="5" destOrd="0" presId="urn:microsoft.com/office/officeart/2005/8/layout/hierarchy3"/>
    <dgm:cxn modelId="{5C019261-11C2-4955-8C04-05C40C072A46}" type="presParOf" srcId="{4D0D7E96-D4BD-417C-B8F7-2EC98D315325}" destId="{BCBBF929-BA96-45BA-B673-F6BAF4F89E18}" srcOrd="6" destOrd="0" presId="urn:microsoft.com/office/officeart/2005/8/layout/hierarchy3"/>
    <dgm:cxn modelId="{ED82D109-8E3E-4534-8E41-0564024DF497}" type="presParOf" srcId="{4D0D7E96-D4BD-417C-B8F7-2EC98D315325}" destId="{64977B32-B5DF-4DCA-8C2E-49CBF8416AD5}" srcOrd="7" destOrd="0" presId="urn:microsoft.com/office/officeart/2005/8/layout/hierarchy3"/>
    <dgm:cxn modelId="{8D2C65BA-DEE8-4EF5-A8C8-48B999D63E10}" type="presParOf" srcId="{48CC16AF-BE90-47CD-BD6A-A9C5477938F2}" destId="{E9AA8420-7545-4FB5-8C3F-CC80DE76BF23}" srcOrd="4" destOrd="0" presId="urn:microsoft.com/office/officeart/2005/8/layout/hierarchy3"/>
    <dgm:cxn modelId="{3B816318-1CA8-4E99-84C1-2FBB37467542}" type="presParOf" srcId="{E9AA8420-7545-4FB5-8C3F-CC80DE76BF23}" destId="{FD54F4B8-922F-45B3-ACD3-1529BDC2CBFB}" srcOrd="0" destOrd="0" presId="urn:microsoft.com/office/officeart/2005/8/layout/hierarchy3"/>
    <dgm:cxn modelId="{2F4D7602-53C0-462D-99AF-44F9FDB37BA6}" type="presParOf" srcId="{FD54F4B8-922F-45B3-ACD3-1529BDC2CBFB}" destId="{734BE974-8100-492E-8557-C8FAFC64E0DB}" srcOrd="0" destOrd="0" presId="urn:microsoft.com/office/officeart/2005/8/layout/hierarchy3"/>
    <dgm:cxn modelId="{D42139BE-4B22-46A9-8EE8-7249CD4FE0B2}" type="presParOf" srcId="{FD54F4B8-922F-45B3-ACD3-1529BDC2CBFB}" destId="{42C3E579-B791-437A-9260-BDD4C0AFFEA0}" srcOrd="1" destOrd="0" presId="urn:microsoft.com/office/officeart/2005/8/layout/hierarchy3"/>
    <dgm:cxn modelId="{F5F7D54F-76CB-4587-94F5-DB4C111F889C}" type="presParOf" srcId="{E9AA8420-7545-4FB5-8C3F-CC80DE76BF23}" destId="{80D0C31B-8A71-4D06-88A1-651CF792CD99}" srcOrd="1" destOrd="0" presId="urn:microsoft.com/office/officeart/2005/8/layout/hierarchy3"/>
    <dgm:cxn modelId="{7228B036-A88D-4B10-BB20-E00AF88F6FDD}" type="presParOf" srcId="{80D0C31B-8A71-4D06-88A1-651CF792CD99}" destId="{7BCDEA7B-CBB7-40A4-8C7A-EE4D178DA471}" srcOrd="0" destOrd="0" presId="urn:microsoft.com/office/officeart/2005/8/layout/hierarchy3"/>
    <dgm:cxn modelId="{079A2652-490D-4999-9747-33FF8C263CC9}" type="presParOf" srcId="{80D0C31B-8A71-4D06-88A1-651CF792CD99}" destId="{70B56E7A-2A77-4CB5-BB8A-5059499BDEFC}" srcOrd="1" destOrd="0" presId="urn:microsoft.com/office/officeart/2005/8/layout/hierarchy3"/>
    <dgm:cxn modelId="{56D13C14-4A0B-4BD8-AA6E-30A562C89FEE}" type="presParOf" srcId="{80D0C31B-8A71-4D06-88A1-651CF792CD99}" destId="{06874138-C3B0-42DD-A848-77C1A9D3965A}" srcOrd="2" destOrd="0" presId="urn:microsoft.com/office/officeart/2005/8/layout/hierarchy3"/>
    <dgm:cxn modelId="{73DA2321-4F00-4852-989C-0F79AFD29CE1}" type="presParOf" srcId="{80D0C31B-8A71-4D06-88A1-651CF792CD99}" destId="{AF0FC64B-2477-4DCF-9493-E41DAC6CC5E3}" srcOrd="3" destOrd="0" presId="urn:microsoft.com/office/officeart/2005/8/layout/hierarchy3"/>
    <dgm:cxn modelId="{791DCD8C-2BF8-4922-9299-AE1D6845C90F}" type="presParOf" srcId="{80D0C31B-8A71-4D06-88A1-651CF792CD99}" destId="{2C29FE4E-D829-4E3F-97F5-FD12DEC85E76}" srcOrd="4" destOrd="0" presId="urn:microsoft.com/office/officeart/2005/8/layout/hierarchy3"/>
    <dgm:cxn modelId="{CEDCF697-540D-4586-8BB1-A3DE28657A3B}" type="presParOf" srcId="{80D0C31B-8A71-4D06-88A1-651CF792CD99}" destId="{D335D5FF-9A6F-4070-B908-696B9B430C2D}" srcOrd="5" destOrd="0" presId="urn:microsoft.com/office/officeart/2005/8/layout/hierarchy3"/>
    <dgm:cxn modelId="{57B2D4A9-7972-4CBC-8A3B-900EB1C46C3A}" type="presParOf" srcId="{80D0C31B-8A71-4D06-88A1-651CF792CD99}" destId="{8F296AAD-C5ED-4215-B88D-4F62FAD4BB48}" srcOrd="6" destOrd="0" presId="urn:microsoft.com/office/officeart/2005/8/layout/hierarchy3"/>
    <dgm:cxn modelId="{B8F73872-F778-456B-8847-77810E90D160}" type="presParOf" srcId="{80D0C31B-8A71-4D06-88A1-651CF792CD99}" destId="{06EFA7CC-CBA6-486A-8A4C-051A135682E8}" srcOrd="7" destOrd="0" presId="urn:microsoft.com/office/officeart/2005/8/layout/hierarchy3"/>
    <dgm:cxn modelId="{0BA69532-13F7-4CF0-BF32-EB38AB67D5DA}" type="presParOf" srcId="{80D0C31B-8A71-4D06-88A1-651CF792CD99}" destId="{2AEDECB6-9E55-47C9-AE6E-C12406CAF249}" srcOrd="8" destOrd="0" presId="urn:microsoft.com/office/officeart/2005/8/layout/hierarchy3"/>
    <dgm:cxn modelId="{A4A8401F-7D70-477A-9C4B-2D5276095DBF}" type="presParOf" srcId="{80D0C31B-8A71-4D06-88A1-651CF792CD99}" destId="{DAC4FC41-E6F5-483C-A25D-1F007F29F8A0}" srcOrd="9" destOrd="0" presId="urn:microsoft.com/office/officeart/2005/8/layout/hierarchy3"/>
    <dgm:cxn modelId="{03FC91CF-1E60-4529-A79A-E93D86698D3E}" type="presParOf" srcId="{80D0C31B-8A71-4D06-88A1-651CF792CD99}" destId="{97F9E3F2-7A13-490B-99F0-F6A6BB5E90A0}" srcOrd="10" destOrd="0" presId="urn:microsoft.com/office/officeart/2005/8/layout/hierarchy3"/>
    <dgm:cxn modelId="{42E918DE-C221-4631-9F82-CD6E6ADAC346}" type="presParOf" srcId="{80D0C31B-8A71-4D06-88A1-651CF792CD99}" destId="{D9CFF91D-0455-4A35-8957-92764E645C3B}" srcOrd="11" destOrd="0" presId="urn:microsoft.com/office/officeart/2005/8/layout/hierarchy3"/>
    <dgm:cxn modelId="{E4584117-EC74-4251-968A-E08E67D11896}" type="presParOf" srcId="{80D0C31B-8A71-4D06-88A1-651CF792CD99}" destId="{A11C7F8D-4E55-452B-A7B4-E29C7CFBF991}" srcOrd="12" destOrd="0" presId="urn:microsoft.com/office/officeart/2005/8/layout/hierarchy3"/>
    <dgm:cxn modelId="{C34C9266-F5F6-4E05-B7B9-141372846CC3}" type="presParOf" srcId="{80D0C31B-8A71-4D06-88A1-651CF792CD99}" destId="{9DCBE08B-B849-4964-9C8A-2C4142D8A2E3}" srcOrd="13" destOrd="0" presId="urn:microsoft.com/office/officeart/2005/8/layout/hierarchy3"/>
    <dgm:cxn modelId="{4CF4EF33-A53B-4F7E-AEAE-967A782CE8FF}" type="presParOf" srcId="{80D0C31B-8A71-4D06-88A1-651CF792CD99}" destId="{F8897F19-A46E-4645-825D-5887C472308A}" srcOrd="14" destOrd="0" presId="urn:microsoft.com/office/officeart/2005/8/layout/hierarchy3"/>
    <dgm:cxn modelId="{050441EE-88DB-495E-848D-5F77D3336451}" type="presParOf" srcId="{80D0C31B-8A71-4D06-88A1-651CF792CD99}" destId="{4A3DC358-74A1-401B-B203-5E4B0E24D061}" srcOrd="15" destOrd="0" presId="urn:microsoft.com/office/officeart/2005/8/layout/hierarchy3"/>
    <dgm:cxn modelId="{881B664A-36FD-4EED-AC2A-A0764012EE94}" type="presParOf" srcId="{80D0C31B-8A71-4D06-88A1-651CF792CD99}" destId="{77EE8ED3-9A71-4FD9-8C83-E7F756D2233A}" srcOrd="16" destOrd="0" presId="urn:microsoft.com/office/officeart/2005/8/layout/hierarchy3"/>
    <dgm:cxn modelId="{34A41705-4E12-4E20-96A8-4D5EFF589AD9}" type="presParOf" srcId="{80D0C31B-8A71-4D06-88A1-651CF792CD99}" destId="{A52C4DE4-D07D-44CA-B0F4-D1DFDF037088}"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653E9-5B83-491C-B239-18BD9C6185B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8FFB2E6-4536-4A23-8F17-A7ED3AE5ED7C}">
      <dgm:prSet phldrT="[Text]"/>
      <dgm:spPr/>
      <dgm:t>
        <a:bodyPr/>
        <a:lstStyle/>
        <a:p>
          <a:r>
            <a:rPr lang="en-US" dirty="0"/>
            <a:t>Fund</a:t>
          </a:r>
        </a:p>
      </dgm:t>
    </dgm:pt>
    <dgm:pt modelId="{8563FFD5-63A8-4549-B966-B1453217789E}" type="parTrans" cxnId="{8FDCC637-2C00-4D94-80E1-26DCF1618251}">
      <dgm:prSet/>
      <dgm:spPr/>
      <dgm:t>
        <a:bodyPr/>
        <a:lstStyle/>
        <a:p>
          <a:endParaRPr lang="en-US"/>
        </a:p>
      </dgm:t>
    </dgm:pt>
    <dgm:pt modelId="{95451C5C-40E3-42BC-98DF-41ACACF45443}" type="sibTrans" cxnId="{8FDCC637-2C00-4D94-80E1-26DCF1618251}">
      <dgm:prSet/>
      <dgm:spPr/>
      <dgm:t>
        <a:bodyPr/>
        <a:lstStyle/>
        <a:p>
          <a:endParaRPr lang="en-US"/>
        </a:p>
      </dgm:t>
    </dgm:pt>
    <dgm:pt modelId="{93FA3E5E-9C8C-4D10-9406-C9C831AB4785}">
      <dgm:prSet phldrT="[Text]" custT="1"/>
      <dgm:spPr/>
      <dgm:t>
        <a:bodyPr/>
        <a:lstStyle/>
        <a:p>
          <a:pPr marL="91440" algn="l"/>
          <a:r>
            <a:rPr lang="en-US" sz="1000" dirty="0">
              <a:latin typeface="+mj-lt"/>
            </a:rPr>
            <a:t>Mass Transit (65)</a:t>
          </a:r>
        </a:p>
      </dgm:t>
    </dgm:pt>
    <dgm:pt modelId="{F40A5643-8EBB-40F7-8E21-5060B14ABF8E}" type="parTrans" cxnId="{F9BED055-FA14-4140-928F-47DE88ED28D5}">
      <dgm:prSet/>
      <dgm:spPr/>
      <dgm:t>
        <a:bodyPr/>
        <a:lstStyle/>
        <a:p>
          <a:endParaRPr lang="en-US"/>
        </a:p>
      </dgm:t>
    </dgm:pt>
    <dgm:pt modelId="{395022B2-F2CA-4EFA-8752-05EAF822270C}" type="sibTrans" cxnId="{F9BED055-FA14-4140-928F-47DE88ED28D5}">
      <dgm:prSet/>
      <dgm:spPr/>
      <dgm:t>
        <a:bodyPr/>
        <a:lstStyle/>
        <a:p>
          <a:endParaRPr lang="en-US"/>
        </a:p>
      </dgm:t>
    </dgm:pt>
    <dgm:pt modelId="{9DD1EBF9-7F83-483A-A02D-F648DC89731E}">
      <dgm:prSet phldrT="[Text]"/>
      <dgm:spPr/>
      <dgm:t>
        <a:bodyPr/>
        <a:lstStyle/>
        <a:p>
          <a:r>
            <a:rPr lang="en-US" dirty="0"/>
            <a:t>Class</a:t>
          </a:r>
        </a:p>
      </dgm:t>
    </dgm:pt>
    <dgm:pt modelId="{A2DED7E8-427D-4F0B-A086-15BE77410140}" type="parTrans" cxnId="{59EA246A-5959-4E23-AA17-D07394934E6A}">
      <dgm:prSet/>
      <dgm:spPr/>
      <dgm:t>
        <a:bodyPr/>
        <a:lstStyle/>
        <a:p>
          <a:endParaRPr lang="en-US"/>
        </a:p>
      </dgm:t>
    </dgm:pt>
    <dgm:pt modelId="{C33C8E49-1891-44CE-AF9A-D73D2E828545}" type="sibTrans" cxnId="{59EA246A-5959-4E23-AA17-D07394934E6A}">
      <dgm:prSet/>
      <dgm:spPr/>
      <dgm:t>
        <a:bodyPr/>
        <a:lstStyle/>
        <a:p>
          <a:endParaRPr lang="en-US"/>
        </a:p>
      </dgm:t>
    </dgm:pt>
    <dgm:pt modelId="{6D7F1E77-CC01-4E80-BE3F-A94B7E71CE1A}">
      <dgm:prSet phldrT="[Text]" custT="1"/>
      <dgm:spPr/>
      <dgm:t>
        <a:bodyPr/>
        <a:lstStyle/>
        <a:p>
          <a:pPr marL="91440" algn="l"/>
          <a:r>
            <a:rPr lang="en-US" sz="1000" dirty="0">
              <a:latin typeface="+mj-lt"/>
            </a:rPr>
            <a:t>Assets (1000)</a:t>
          </a:r>
        </a:p>
      </dgm:t>
    </dgm:pt>
    <dgm:pt modelId="{BB2E1506-197E-456D-B220-907950586F2A}" type="parTrans" cxnId="{DF4BDC45-AE3A-47FE-AD1D-4EF711625443}">
      <dgm:prSet/>
      <dgm:spPr/>
      <dgm:t>
        <a:bodyPr/>
        <a:lstStyle/>
        <a:p>
          <a:endParaRPr lang="en-US"/>
        </a:p>
      </dgm:t>
    </dgm:pt>
    <dgm:pt modelId="{13A51F0A-68A3-4754-9719-BBF1BEC457C1}" type="sibTrans" cxnId="{DF4BDC45-AE3A-47FE-AD1D-4EF711625443}">
      <dgm:prSet/>
      <dgm:spPr/>
      <dgm:t>
        <a:bodyPr/>
        <a:lstStyle/>
        <a:p>
          <a:endParaRPr lang="en-US"/>
        </a:p>
      </dgm:t>
    </dgm:pt>
    <dgm:pt modelId="{78775490-6CFE-46ED-BD67-8F297013EB9A}">
      <dgm:prSet phldrT="[Text]" custT="1"/>
      <dgm:spPr/>
      <dgm:t>
        <a:bodyPr/>
        <a:lstStyle/>
        <a:p>
          <a:pPr marL="91440" algn="l"/>
          <a:r>
            <a:rPr lang="en-US" sz="1000" dirty="0">
              <a:latin typeface="+mj-lt"/>
            </a:rPr>
            <a:t>Liabilities (2000)</a:t>
          </a:r>
        </a:p>
      </dgm:t>
    </dgm:pt>
    <dgm:pt modelId="{6006FD60-25FA-4BE2-9B93-7022D390CE1C}" type="parTrans" cxnId="{C551623F-FBFC-400F-B70C-5D206BD0B4A4}">
      <dgm:prSet/>
      <dgm:spPr/>
      <dgm:t>
        <a:bodyPr/>
        <a:lstStyle/>
        <a:p>
          <a:endParaRPr lang="en-US"/>
        </a:p>
      </dgm:t>
    </dgm:pt>
    <dgm:pt modelId="{6C5208F8-92D8-4EAB-BD28-8DFFC23B4CE2}" type="sibTrans" cxnId="{C551623F-FBFC-400F-B70C-5D206BD0B4A4}">
      <dgm:prSet/>
      <dgm:spPr/>
      <dgm:t>
        <a:bodyPr/>
        <a:lstStyle/>
        <a:p>
          <a:endParaRPr lang="en-US"/>
        </a:p>
      </dgm:t>
    </dgm:pt>
    <dgm:pt modelId="{EE462952-8E01-4BDE-A531-C322C82DD994}">
      <dgm:prSet phldrT="[Text]" custT="1"/>
      <dgm:spPr/>
      <dgm:t>
        <a:bodyPr/>
        <a:lstStyle/>
        <a:p>
          <a:pPr marL="91440" algn="l"/>
          <a:r>
            <a:rPr lang="en-US" sz="1000" dirty="0">
              <a:latin typeface="+mj-lt"/>
            </a:rPr>
            <a:t>Revenues (4000)</a:t>
          </a:r>
        </a:p>
      </dgm:t>
    </dgm:pt>
    <dgm:pt modelId="{F76D9AAF-0573-476C-A7E8-13A3821413DC}" type="parTrans" cxnId="{FCE6312B-C2AA-4F73-93A4-43A7EE285C65}">
      <dgm:prSet/>
      <dgm:spPr/>
      <dgm:t>
        <a:bodyPr/>
        <a:lstStyle/>
        <a:p>
          <a:endParaRPr lang="en-US"/>
        </a:p>
      </dgm:t>
    </dgm:pt>
    <dgm:pt modelId="{6E01BD85-C4EA-4E21-9148-A9080403D9AE}" type="sibTrans" cxnId="{FCE6312B-C2AA-4F73-93A4-43A7EE285C65}">
      <dgm:prSet/>
      <dgm:spPr/>
      <dgm:t>
        <a:bodyPr/>
        <a:lstStyle/>
        <a:p>
          <a:endParaRPr lang="en-US"/>
        </a:p>
      </dgm:t>
    </dgm:pt>
    <dgm:pt modelId="{770A232B-E3E8-45D0-BD0D-B9C31406F061}">
      <dgm:prSet phldrT="[Text]" custT="1"/>
      <dgm:spPr/>
      <dgm:t>
        <a:bodyPr/>
        <a:lstStyle/>
        <a:p>
          <a:pPr marL="91440" algn="l"/>
          <a:r>
            <a:rPr lang="en-US" sz="1000" dirty="0">
              <a:latin typeface="+mj-lt"/>
            </a:rPr>
            <a:t>Expenses (5000)</a:t>
          </a:r>
        </a:p>
      </dgm:t>
    </dgm:pt>
    <dgm:pt modelId="{01950629-0741-4111-B128-38AD699C6F16}" type="parTrans" cxnId="{6CBC2792-9004-4789-AC31-C7AA809A02F0}">
      <dgm:prSet/>
      <dgm:spPr/>
      <dgm:t>
        <a:bodyPr/>
        <a:lstStyle/>
        <a:p>
          <a:endParaRPr lang="en-US"/>
        </a:p>
      </dgm:t>
    </dgm:pt>
    <dgm:pt modelId="{72C05F8E-ACB4-48E7-9603-3DA4B156B499}" type="sibTrans" cxnId="{6CBC2792-9004-4789-AC31-C7AA809A02F0}">
      <dgm:prSet/>
      <dgm:spPr/>
      <dgm:t>
        <a:bodyPr/>
        <a:lstStyle/>
        <a:p>
          <a:endParaRPr lang="en-US"/>
        </a:p>
      </dgm:t>
    </dgm:pt>
    <dgm:pt modelId="{8E8D2366-7693-46B1-B834-98518859B5CB}">
      <dgm:prSet phldrT="[Text]"/>
      <dgm:spPr/>
      <dgm:t>
        <a:bodyPr/>
        <a:lstStyle/>
        <a:p>
          <a:r>
            <a:rPr lang="en-US" dirty="0"/>
            <a:t>Mode</a:t>
          </a:r>
        </a:p>
      </dgm:t>
    </dgm:pt>
    <dgm:pt modelId="{857623F2-B76A-4354-B8AB-653036EA1B8C}" type="parTrans" cxnId="{0F3E588B-84B3-40F0-914C-95CC616D2500}">
      <dgm:prSet/>
      <dgm:spPr/>
      <dgm:t>
        <a:bodyPr/>
        <a:lstStyle/>
        <a:p>
          <a:endParaRPr lang="en-US"/>
        </a:p>
      </dgm:t>
    </dgm:pt>
    <dgm:pt modelId="{E3D91BFB-1661-4A2E-A663-5BEFE303F076}" type="sibTrans" cxnId="{0F3E588B-84B3-40F0-914C-95CC616D2500}">
      <dgm:prSet/>
      <dgm:spPr/>
      <dgm:t>
        <a:bodyPr/>
        <a:lstStyle/>
        <a:p>
          <a:endParaRPr lang="en-US"/>
        </a:p>
      </dgm:t>
    </dgm:pt>
    <dgm:pt modelId="{C6F7AB38-2C76-46C6-9E44-92085ED049A5}">
      <dgm:prSet phldrT="[Text]" custT="1"/>
      <dgm:spPr/>
      <dgm:t>
        <a:bodyPr/>
        <a:lstStyle/>
        <a:p>
          <a:pPr marL="91440" algn="l"/>
          <a:r>
            <a:rPr lang="en-US" sz="1000" dirty="0">
              <a:latin typeface="+mj-lt"/>
            </a:rPr>
            <a:t>Fixed Modes (MB)</a:t>
          </a:r>
        </a:p>
      </dgm:t>
    </dgm:pt>
    <dgm:pt modelId="{56986BAE-41B1-4C52-8A5C-05002DA8EAF6}" type="parTrans" cxnId="{61DEB96C-628C-499D-A258-92A3BC45B792}">
      <dgm:prSet/>
      <dgm:spPr/>
      <dgm:t>
        <a:bodyPr/>
        <a:lstStyle/>
        <a:p>
          <a:endParaRPr lang="en-US"/>
        </a:p>
      </dgm:t>
    </dgm:pt>
    <dgm:pt modelId="{467205A1-6866-4CAC-90E8-9EC389DFE25C}" type="sibTrans" cxnId="{61DEB96C-628C-499D-A258-92A3BC45B792}">
      <dgm:prSet/>
      <dgm:spPr/>
      <dgm:t>
        <a:bodyPr/>
        <a:lstStyle/>
        <a:p>
          <a:endParaRPr lang="en-US"/>
        </a:p>
      </dgm:t>
    </dgm:pt>
    <dgm:pt modelId="{FD2430BB-4A2D-4AD9-A04B-A46EA94F3B6C}">
      <dgm:prSet phldrT="[Text]" custT="1"/>
      <dgm:spPr/>
      <dgm:t>
        <a:bodyPr/>
        <a:lstStyle/>
        <a:p>
          <a:pPr marL="91440" algn="l"/>
          <a:r>
            <a:rPr lang="en-US" sz="1000" dirty="0">
              <a:latin typeface="+mj-lt"/>
            </a:rPr>
            <a:t>Demand Response (DR)</a:t>
          </a:r>
        </a:p>
      </dgm:t>
    </dgm:pt>
    <dgm:pt modelId="{723F3533-5562-45C1-B2AE-31B52833D4CD}" type="parTrans" cxnId="{E7596F60-525A-40C1-BBD2-194B7BA12A4E}">
      <dgm:prSet/>
      <dgm:spPr/>
      <dgm:t>
        <a:bodyPr/>
        <a:lstStyle/>
        <a:p>
          <a:endParaRPr lang="en-US"/>
        </a:p>
      </dgm:t>
    </dgm:pt>
    <dgm:pt modelId="{033F39A8-D7D3-45F1-8FF1-0FCAFA6066D3}" type="sibTrans" cxnId="{E7596F60-525A-40C1-BBD2-194B7BA12A4E}">
      <dgm:prSet/>
      <dgm:spPr/>
      <dgm:t>
        <a:bodyPr/>
        <a:lstStyle/>
        <a:p>
          <a:endParaRPr lang="en-US"/>
        </a:p>
      </dgm:t>
    </dgm:pt>
    <dgm:pt modelId="{5D216DCC-AED2-40FB-9803-E33CC5A84F0C}">
      <dgm:prSet phldrT="[Text]"/>
      <dgm:spPr/>
      <dgm:t>
        <a:bodyPr/>
        <a:lstStyle/>
        <a:p>
          <a:r>
            <a:rPr lang="en-US" dirty="0"/>
            <a:t>Function</a:t>
          </a:r>
        </a:p>
      </dgm:t>
    </dgm:pt>
    <dgm:pt modelId="{EE54CABA-0729-419F-94AC-EEB71604C646}" type="parTrans" cxnId="{0557C4D2-6488-4905-B482-70FF58BA51BE}">
      <dgm:prSet/>
      <dgm:spPr/>
      <dgm:t>
        <a:bodyPr/>
        <a:lstStyle/>
        <a:p>
          <a:endParaRPr lang="en-US"/>
        </a:p>
      </dgm:t>
    </dgm:pt>
    <dgm:pt modelId="{1492664F-CD58-40D7-A444-73F9AC9793F1}" type="sibTrans" cxnId="{0557C4D2-6488-4905-B482-70FF58BA51BE}">
      <dgm:prSet/>
      <dgm:spPr/>
      <dgm:t>
        <a:bodyPr/>
        <a:lstStyle/>
        <a:p>
          <a:endParaRPr lang="en-US"/>
        </a:p>
      </dgm:t>
    </dgm:pt>
    <dgm:pt modelId="{2318B44D-7AEC-417B-89EA-61144D967463}">
      <dgm:prSet phldrT="[Text]" custT="1"/>
      <dgm:spPr/>
      <dgm:t>
        <a:bodyPr/>
        <a:lstStyle/>
        <a:p>
          <a:pPr marL="91440" algn="l"/>
          <a:r>
            <a:rPr lang="en-US" sz="1000" dirty="0">
              <a:latin typeface="+mj-lt"/>
            </a:rPr>
            <a:t>Operations (010)</a:t>
          </a:r>
        </a:p>
      </dgm:t>
    </dgm:pt>
    <dgm:pt modelId="{D79B1655-A287-4F3C-BF16-D40DA6768C2C}" type="parTrans" cxnId="{490060E0-FBBC-425A-A426-1FCBE3C6DF6C}">
      <dgm:prSet/>
      <dgm:spPr/>
      <dgm:t>
        <a:bodyPr/>
        <a:lstStyle/>
        <a:p>
          <a:endParaRPr lang="en-US"/>
        </a:p>
      </dgm:t>
    </dgm:pt>
    <dgm:pt modelId="{070D26E8-4F52-4FB2-9C7E-9275B999D289}" type="sibTrans" cxnId="{490060E0-FBBC-425A-A426-1FCBE3C6DF6C}">
      <dgm:prSet/>
      <dgm:spPr/>
      <dgm:t>
        <a:bodyPr/>
        <a:lstStyle/>
        <a:p>
          <a:endParaRPr lang="en-US"/>
        </a:p>
      </dgm:t>
    </dgm:pt>
    <dgm:pt modelId="{AE453D03-F615-43B7-B8FA-20D6D8ED666A}">
      <dgm:prSet phldrT="[Text]" custT="1"/>
      <dgm:spPr/>
      <dgm:t>
        <a:bodyPr/>
        <a:lstStyle/>
        <a:p>
          <a:pPr marL="91440" algn="l"/>
          <a:r>
            <a:rPr lang="en-US" sz="1000" dirty="0">
              <a:latin typeface="+mj-lt"/>
            </a:rPr>
            <a:t>Vehicle Maintenance (041)</a:t>
          </a:r>
        </a:p>
      </dgm:t>
    </dgm:pt>
    <dgm:pt modelId="{95926F05-DCEE-4966-A33A-0C0D39D08AA9}" type="parTrans" cxnId="{7EB12A44-BD81-4AB1-BBC9-7710601F51BC}">
      <dgm:prSet/>
      <dgm:spPr/>
      <dgm:t>
        <a:bodyPr/>
        <a:lstStyle/>
        <a:p>
          <a:endParaRPr lang="en-US"/>
        </a:p>
      </dgm:t>
    </dgm:pt>
    <dgm:pt modelId="{53F23C87-8E36-4924-9A03-595D0752B763}" type="sibTrans" cxnId="{7EB12A44-BD81-4AB1-BBC9-7710601F51BC}">
      <dgm:prSet/>
      <dgm:spPr/>
      <dgm:t>
        <a:bodyPr/>
        <a:lstStyle/>
        <a:p>
          <a:endParaRPr lang="en-US"/>
        </a:p>
      </dgm:t>
    </dgm:pt>
    <dgm:pt modelId="{0A9B2C46-E736-45FD-8280-3B0E5D40A3C5}">
      <dgm:prSet phldrT="[Text]" custT="1"/>
      <dgm:spPr/>
      <dgm:t>
        <a:bodyPr/>
        <a:lstStyle/>
        <a:p>
          <a:pPr marL="91440" algn="l"/>
          <a:r>
            <a:rPr lang="en-US" sz="1000" dirty="0" smtClean="0">
              <a:latin typeface="+mj-lt"/>
            </a:rPr>
            <a:t>Facility Maintenance (042)</a:t>
          </a:r>
          <a:endParaRPr lang="en-US" sz="1000" dirty="0">
            <a:latin typeface="+mj-lt"/>
          </a:endParaRPr>
        </a:p>
      </dgm:t>
    </dgm:pt>
    <dgm:pt modelId="{2335D802-5522-481E-AF8A-A3720939E701}" type="parTrans" cxnId="{7A613CE2-F70D-4A40-8EE4-7821006B4B2A}">
      <dgm:prSet/>
      <dgm:spPr/>
      <dgm:t>
        <a:bodyPr/>
        <a:lstStyle/>
        <a:p>
          <a:endParaRPr lang="en-US"/>
        </a:p>
      </dgm:t>
    </dgm:pt>
    <dgm:pt modelId="{CD824AF1-32ED-48C8-A30C-5AE21711E6A6}" type="sibTrans" cxnId="{7A613CE2-F70D-4A40-8EE4-7821006B4B2A}">
      <dgm:prSet/>
      <dgm:spPr/>
      <dgm:t>
        <a:bodyPr/>
        <a:lstStyle/>
        <a:p>
          <a:endParaRPr lang="en-US"/>
        </a:p>
      </dgm:t>
    </dgm:pt>
    <dgm:pt modelId="{0B9B9F07-7E58-48CD-B925-02636ABDA898}">
      <dgm:prSet phldrT="[Text]" custT="1"/>
      <dgm:spPr/>
      <dgm:t>
        <a:bodyPr/>
        <a:lstStyle/>
        <a:p>
          <a:pPr marL="91440" algn="l">
            <a:spcBef>
              <a:spcPts val="600"/>
            </a:spcBef>
          </a:pPr>
          <a:r>
            <a:rPr lang="en-US" sz="1000" dirty="0">
              <a:latin typeface="+mj-lt"/>
            </a:rPr>
            <a:t>General Administration (160)</a:t>
          </a:r>
        </a:p>
      </dgm:t>
    </dgm:pt>
    <dgm:pt modelId="{0A7EDC52-9092-4307-9DC4-1AB2E0EBE924}" type="parTrans" cxnId="{A5C29C42-EE47-4E3A-9D5B-2FB6A0382731}">
      <dgm:prSet/>
      <dgm:spPr/>
      <dgm:t>
        <a:bodyPr/>
        <a:lstStyle/>
        <a:p>
          <a:endParaRPr lang="en-US"/>
        </a:p>
      </dgm:t>
    </dgm:pt>
    <dgm:pt modelId="{21646939-37D7-4D5C-A306-4068C2323A4A}" type="sibTrans" cxnId="{A5C29C42-EE47-4E3A-9D5B-2FB6A0382731}">
      <dgm:prSet/>
      <dgm:spPr/>
      <dgm:t>
        <a:bodyPr/>
        <a:lstStyle/>
        <a:p>
          <a:endParaRPr lang="en-US"/>
        </a:p>
      </dgm:t>
    </dgm:pt>
    <dgm:pt modelId="{3B176BC5-3EAD-470D-BD93-18D3CB65CE0A}">
      <dgm:prSet phldrT="[Text]"/>
      <dgm:spPr/>
      <dgm:t>
        <a:bodyPr/>
        <a:lstStyle/>
        <a:p>
          <a:r>
            <a:rPr lang="en-US" dirty="0"/>
            <a:t>Object Class</a:t>
          </a:r>
        </a:p>
      </dgm:t>
    </dgm:pt>
    <dgm:pt modelId="{7BCA90C3-5E2E-4797-9EBA-58BEB2D2DFE9}" type="parTrans" cxnId="{1308AC8E-4C2C-49F8-99C0-3DE226EE82F2}">
      <dgm:prSet/>
      <dgm:spPr/>
      <dgm:t>
        <a:bodyPr/>
        <a:lstStyle/>
        <a:p>
          <a:endParaRPr lang="en-US"/>
        </a:p>
      </dgm:t>
    </dgm:pt>
    <dgm:pt modelId="{46E51381-BDFB-451C-BCF4-87DC55C30C4D}" type="sibTrans" cxnId="{1308AC8E-4C2C-49F8-99C0-3DE226EE82F2}">
      <dgm:prSet/>
      <dgm:spPr/>
      <dgm:t>
        <a:bodyPr/>
        <a:lstStyle/>
        <a:p>
          <a:endParaRPr lang="en-US"/>
        </a:p>
      </dgm:t>
    </dgm:pt>
    <dgm:pt modelId="{CD3164C0-C3B1-4468-93A8-E275F4A36019}">
      <dgm:prSet phldrT="[Text]" custT="1"/>
      <dgm:spPr/>
      <dgm:t>
        <a:bodyPr/>
        <a:lstStyle/>
        <a:p>
          <a:pPr marL="91440" algn="l"/>
          <a:r>
            <a:rPr lang="en-US" sz="1000" dirty="0">
              <a:latin typeface="+mj-lt"/>
            </a:rPr>
            <a:t>Labor (501)</a:t>
          </a:r>
        </a:p>
      </dgm:t>
    </dgm:pt>
    <dgm:pt modelId="{D9EE8C39-80AA-4D9E-A55A-D08C2867D3A7}" type="parTrans" cxnId="{7F663903-4A97-4B76-ADC5-0FC52C11140F}">
      <dgm:prSet/>
      <dgm:spPr/>
      <dgm:t>
        <a:bodyPr/>
        <a:lstStyle/>
        <a:p>
          <a:endParaRPr lang="en-US"/>
        </a:p>
      </dgm:t>
    </dgm:pt>
    <dgm:pt modelId="{5048459A-8777-46DF-93F0-24A900E8B21F}" type="sibTrans" cxnId="{7F663903-4A97-4B76-ADC5-0FC52C11140F}">
      <dgm:prSet/>
      <dgm:spPr/>
      <dgm:t>
        <a:bodyPr/>
        <a:lstStyle/>
        <a:p>
          <a:endParaRPr lang="en-US"/>
        </a:p>
      </dgm:t>
    </dgm:pt>
    <dgm:pt modelId="{B6A2F2C3-8161-4C70-A730-09510D4DFC56}">
      <dgm:prSet phldrT="[Text]" custT="1"/>
      <dgm:spPr/>
      <dgm:t>
        <a:bodyPr/>
        <a:lstStyle/>
        <a:p>
          <a:pPr marL="91440" algn="l"/>
          <a:r>
            <a:rPr lang="en-US" sz="1000" dirty="0">
              <a:latin typeface="+mj-lt"/>
            </a:rPr>
            <a:t>Fringe Benefits (502)</a:t>
          </a:r>
        </a:p>
      </dgm:t>
    </dgm:pt>
    <dgm:pt modelId="{45AE2451-43D9-47E0-8C5E-7250514082C7}" type="parTrans" cxnId="{FE9AE7D3-ADEC-4DD0-88FE-65DF01C32823}">
      <dgm:prSet/>
      <dgm:spPr/>
      <dgm:t>
        <a:bodyPr/>
        <a:lstStyle/>
        <a:p>
          <a:endParaRPr lang="en-US"/>
        </a:p>
      </dgm:t>
    </dgm:pt>
    <dgm:pt modelId="{35163783-6CDE-455C-AF7E-9603459B5AEA}" type="sibTrans" cxnId="{FE9AE7D3-ADEC-4DD0-88FE-65DF01C32823}">
      <dgm:prSet/>
      <dgm:spPr/>
      <dgm:t>
        <a:bodyPr/>
        <a:lstStyle/>
        <a:p>
          <a:endParaRPr lang="en-US"/>
        </a:p>
      </dgm:t>
    </dgm:pt>
    <dgm:pt modelId="{5E72FD97-80BF-48F5-BD19-08ADDACFBA61}">
      <dgm:prSet phldrT="[Text]" custT="1"/>
      <dgm:spPr/>
      <dgm:t>
        <a:bodyPr/>
        <a:lstStyle/>
        <a:p>
          <a:pPr marL="91440" algn="l"/>
          <a:r>
            <a:rPr lang="en-US" sz="1000" dirty="0">
              <a:latin typeface="+mj-lt"/>
            </a:rPr>
            <a:t>Services (503)</a:t>
          </a:r>
        </a:p>
      </dgm:t>
    </dgm:pt>
    <dgm:pt modelId="{CAFAE70A-F76C-471A-B1BB-D01C7B9D8843}" type="parTrans" cxnId="{7E3D2CC3-1D42-49BB-B7A9-3DFBB42EDF41}">
      <dgm:prSet/>
      <dgm:spPr/>
      <dgm:t>
        <a:bodyPr/>
        <a:lstStyle/>
        <a:p>
          <a:endParaRPr lang="en-US"/>
        </a:p>
      </dgm:t>
    </dgm:pt>
    <dgm:pt modelId="{FD7678BD-0333-4B99-8E92-D1A5B9A7E95C}" type="sibTrans" cxnId="{7E3D2CC3-1D42-49BB-B7A9-3DFBB42EDF41}">
      <dgm:prSet/>
      <dgm:spPr/>
      <dgm:t>
        <a:bodyPr/>
        <a:lstStyle/>
        <a:p>
          <a:endParaRPr lang="en-US"/>
        </a:p>
      </dgm:t>
    </dgm:pt>
    <dgm:pt modelId="{B242B7F6-9C9B-4DFB-A831-608A1D4059AE}">
      <dgm:prSet phldrT="[Text]" custT="1"/>
      <dgm:spPr/>
      <dgm:t>
        <a:bodyPr/>
        <a:lstStyle/>
        <a:p>
          <a:pPr marL="91440" algn="l"/>
          <a:r>
            <a:rPr lang="en-US" sz="1000" dirty="0">
              <a:latin typeface="+mj-lt"/>
            </a:rPr>
            <a:t>Maintenance &amp; Supplies (504)</a:t>
          </a:r>
        </a:p>
      </dgm:t>
    </dgm:pt>
    <dgm:pt modelId="{02D0EB9B-61A2-49CB-8988-747BB3F0AEA3}" type="parTrans" cxnId="{A87A348D-68DC-4AD3-BC2C-D602D5137C46}">
      <dgm:prSet/>
      <dgm:spPr/>
      <dgm:t>
        <a:bodyPr/>
        <a:lstStyle/>
        <a:p>
          <a:endParaRPr lang="en-US"/>
        </a:p>
      </dgm:t>
    </dgm:pt>
    <dgm:pt modelId="{7E2E4CBA-28A0-4C26-A2E6-E1F34B3CB2A2}" type="sibTrans" cxnId="{A87A348D-68DC-4AD3-BC2C-D602D5137C46}">
      <dgm:prSet/>
      <dgm:spPr/>
      <dgm:t>
        <a:bodyPr/>
        <a:lstStyle/>
        <a:p>
          <a:endParaRPr lang="en-US"/>
        </a:p>
      </dgm:t>
    </dgm:pt>
    <dgm:pt modelId="{46B2422A-84D2-43B4-8467-7A17898AA61C}">
      <dgm:prSet phldrT="[Text]" custT="1"/>
      <dgm:spPr/>
      <dgm:t>
        <a:bodyPr/>
        <a:lstStyle/>
        <a:p>
          <a:pPr marL="91440" algn="l"/>
          <a:r>
            <a:rPr lang="en-US" sz="1000" dirty="0">
              <a:latin typeface="+mj-lt"/>
            </a:rPr>
            <a:t>Utilities (505)</a:t>
          </a:r>
        </a:p>
      </dgm:t>
    </dgm:pt>
    <dgm:pt modelId="{9F557B2E-D737-4A31-BBC8-06AC50FF4283}" type="parTrans" cxnId="{DD9733C3-029C-476D-97C0-FDD88C81BFF3}">
      <dgm:prSet/>
      <dgm:spPr/>
      <dgm:t>
        <a:bodyPr/>
        <a:lstStyle/>
        <a:p>
          <a:endParaRPr lang="en-US"/>
        </a:p>
      </dgm:t>
    </dgm:pt>
    <dgm:pt modelId="{3B40C5AD-DADC-4298-9D69-CD876414D18E}" type="sibTrans" cxnId="{DD9733C3-029C-476D-97C0-FDD88C81BFF3}">
      <dgm:prSet/>
      <dgm:spPr/>
      <dgm:t>
        <a:bodyPr/>
        <a:lstStyle/>
        <a:p>
          <a:endParaRPr lang="en-US"/>
        </a:p>
      </dgm:t>
    </dgm:pt>
    <dgm:pt modelId="{2629208F-E5A2-4269-AC93-22FC92755A17}">
      <dgm:prSet phldrT="[Text]" custT="1"/>
      <dgm:spPr/>
      <dgm:t>
        <a:bodyPr/>
        <a:lstStyle/>
        <a:p>
          <a:pPr marL="91440" algn="l"/>
          <a:r>
            <a:rPr lang="en-US" sz="1000" dirty="0">
              <a:latin typeface="+mj-lt"/>
            </a:rPr>
            <a:t>Casualty &amp; Liability (506)</a:t>
          </a:r>
        </a:p>
      </dgm:t>
    </dgm:pt>
    <dgm:pt modelId="{30B9AE69-DD93-4A42-B7CA-7C8DC5CAB220}" type="parTrans" cxnId="{4BD2E467-C081-43F6-A8ED-F7F650391867}">
      <dgm:prSet/>
      <dgm:spPr/>
      <dgm:t>
        <a:bodyPr/>
        <a:lstStyle/>
        <a:p>
          <a:endParaRPr lang="en-US"/>
        </a:p>
      </dgm:t>
    </dgm:pt>
    <dgm:pt modelId="{782DD4C6-47EE-4DFE-B4E6-CE649511933D}" type="sibTrans" cxnId="{4BD2E467-C081-43F6-A8ED-F7F650391867}">
      <dgm:prSet/>
      <dgm:spPr/>
      <dgm:t>
        <a:bodyPr/>
        <a:lstStyle/>
        <a:p>
          <a:endParaRPr lang="en-US"/>
        </a:p>
      </dgm:t>
    </dgm:pt>
    <dgm:pt modelId="{BDB442E5-5530-47B4-BA04-31FDAC53408B}">
      <dgm:prSet phldrT="[Text]" custT="1"/>
      <dgm:spPr/>
      <dgm:t>
        <a:bodyPr/>
        <a:lstStyle/>
        <a:p>
          <a:pPr marL="91440" algn="l"/>
          <a:r>
            <a:rPr lang="en-US" sz="1000" dirty="0">
              <a:latin typeface="+mj-lt"/>
            </a:rPr>
            <a:t>Taxes (507)</a:t>
          </a:r>
        </a:p>
      </dgm:t>
    </dgm:pt>
    <dgm:pt modelId="{8B0412BC-D9E7-4DD5-8672-55022D551B85}" type="parTrans" cxnId="{158D3B94-B3A5-42C5-9BBE-263FEA047D36}">
      <dgm:prSet/>
      <dgm:spPr/>
      <dgm:t>
        <a:bodyPr/>
        <a:lstStyle/>
        <a:p>
          <a:endParaRPr lang="en-US"/>
        </a:p>
      </dgm:t>
    </dgm:pt>
    <dgm:pt modelId="{458D9637-681A-4738-9013-1388DFA5EFA5}" type="sibTrans" cxnId="{158D3B94-B3A5-42C5-9BBE-263FEA047D36}">
      <dgm:prSet/>
      <dgm:spPr/>
      <dgm:t>
        <a:bodyPr/>
        <a:lstStyle/>
        <a:p>
          <a:endParaRPr lang="en-US"/>
        </a:p>
      </dgm:t>
    </dgm:pt>
    <dgm:pt modelId="{271EF49F-8EA9-4EE1-9147-5B33D5E9724A}">
      <dgm:prSet phldrT="[Text]" custT="1"/>
      <dgm:spPr/>
      <dgm:t>
        <a:bodyPr/>
        <a:lstStyle/>
        <a:p>
          <a:pPr marL="91440" algn="l"/>
          <a:r>
            <a:rPr lang="en-US" sz="1000" dirty="0">
              <a:latin typeface="+mj-lt"/>
            </a:rPr>
            <a:t>Purchased Transportation (508)</a:t>
          </a:r>
        </a:p>
      </dgm:t>
    </dgm:pt>
    <dgm:pt modelId="{4F4C341B-231D-44E6-9776-AD029AE931C4}" type="parTrans" cxnId="{333E3842-9BAB-46B8-9C2D-11736D031076}">
      <dgm:prSet/>
      <dgm:spPr/>
      <dgm:t>
        <a:bodyPr/>
        <a:lstStyle/>
        <a:p>
          <a:endParaRPr lang="en-US"/>
        </a:p>
      </dgm:t>
    </dgm:pt>
    <dgm:pt modelId="{AB34EEE4-C3FB-4A7B-81FA-3F89A7A73451}" type="sibTrans" cxnId="{333E3842-9BAB-46B8-9C2D-11736D031076}">
      <dgm:prSet/>
      <dgm:spPr/>
      <dgm:t>
        <a:bodyPr/>
        <a:lstStyle/>
        <a:p>
          <a:endParaRPr lang="en-US"/>
        </a:p>
      </dgm:t>
    </dgm:pt>
    <dgm:pt modelId="{AB8C032F-3269-42DA-9CC5-4581F7FAE7AF}">
      <dgm:prSet phldrT="[Text]" custT="1"/>
      <dgm:spPr/>
      <dgm:t>
        <a:bodyPr/>
        <a:lstStyle/>
        <a:p>
          <a:pPr marL="91440" algn="l"/>
          <a:r>
            <a:rPr lang="en-US" sz="1000" dirty="0">
              <a:latin typeface="+mj-lt"/>
            </a:rPr>
            <a:t>Miscellaneous (509)</a:t>
          </a:r>
        </a:p>
      </dgm:t>
    </dgm:pt>
    <dgm:pt modelId="{FB1BBA4C-CC22-4960-BB7A-86D17F9B797B}" type="parTrans" cxnId="{343AEA9E-6EC4-4530-AB2E-B2C8D23E27CB}">
      <dgm:prSet/>
      <dgm:spPr/>
      <dgm:t>
        <a:bodyPr/>
        <a:lstStyle/>
        <a:p>
          <a:endParaRPr lang="en-US"/>
        </a:p>
      </dgm:t>
    </dgm:pt>
    <dgm:pt modelId="{CCBCA7C9-89E2-42BA-A0B6-3AB96E8B5223}" type="sibTrans" cxnId="{343AEA9E-6EC4-4530-AB2E-B2C8D23E27CB}">
      <dgm:prSet/>
      <dgm:spPr/>
      <dgm:t>
        <a:bodyPr/>
        <a:lstStyle/>
        <a:p>
          <a:endParaRPr lang="en-US"/>
        </a:p>
      </dgm:t>
    </dgm:pt>
    <dgm:pt modelId="{7029C6C0-B8BE-4E76-A189-B6654367A959}">
      <dgm:prSet phldrT="[Text]" custT="1"/>
      <dgm:spPr/>
      <dgm:t>
        <a:bodyPr/>
        <a:lstStyle/>
        <a:p>
          <a:pPr marL="91440" algn="l"/>
          <a:r>
            <a:rPr lang="en-US" sz="1000" dirty="0">
              <a:latin typeface="+mj-lt"/>
            </a:rPr>
            <a:t>Leases &amp; Rentals (512)</a:t>
          </a:r>
        </a:p>
      </dgm:t>
    </dgm:pt>
    <dgm:pt modelId="{763AE9D3-1137-41ED-BFFA-3785D0E17BF2}" type="parTrans" cxnId="{1D5FCB6B-6D51-414F-A698-98A1CE79BBCA}">
      <dgm:prSet/>
      <dgm:spPr/>
      <dgm:t>
        <a:bodyPr/>
        <a:lstStyle/>
        <a:p>
          <a:endParaRPr lang="en-US"/>
        </a:p>
      </dgm:t>
    </dgm:pt>
    <dgm:pt modelId="{A9B81D2F-055E-4DFA-B712-1B5798D71831}" type="sibTrans" cxnId="{1D5FCB6B-6D51-414F-A698-98A1CE79BBCA}">
      <dgm:prSet/>
      <dgm:spPr/>
      <dgm:t>
        <a:bodyPr/>
        <a:lstStyle/>
        <a:p>
          <a:endParaRPr lang="en-US"/>
        </a:p>
      </dgm:t>
    </dgm:pt>
    <dgm:pt modelId="{8C9C2D7F-0CDB-476C-9E71-5EA8369D55B8}">
      <dgm:prSet phldrT="[Text]" custT="1"/>
      <dgm:spPr/>
      <dgm:t>
        <a:bodyPr/>
        <a:lstStyle/>
        <a:p>
          <a:pPr marL="91440" algn="l"/>
          <a:r>
            <a:rPr lang="en-US" sz="1000" dirty="0">
              <a:latin typeface="+mj-lt"/>
            </a:rPr>
            <a:t>Other</a:t>
          </a:r>
        </a:p>
      </dgm:t>
    </dgm:pt>
    <dgm:pt modelId="{6AF8159E-BE9D-47DD-8092-33B5632E498E}" type="parTrans" cxnId="{DBFF9D59-BDC5-4EC7-9D89-698A19883044}">
      <dgm:prSet/>
      <dgm:spPr/>
      <dgm:t>
        <a:bodyPr/>
        <a:lstStyle/>
        <a:p>
          <a:endParaRPr lang="en-US"/>
        </a:p>
      </dgm:t>
    </dgm:pt>
    <dgm:pt modelId="{28A78E41-BA6A-4667-A12A-198D8CF95D31}" type="sibTrans" cxnId="{DBFF9D59-BDC5-4EC7-9D89-698A19883044}">
      <dgm:prSet/>
      <dgm:spPr/>
      <dgm:t>
        <a:bodyPr/>
        <a:lstStyle/>
        <a:p>
          <a:endParaRPr lang="en-US"/>
        </a:p>
      </dgm:t>
    </dgm:pt>
    <dgm:pt modelId="{48CC16AF-BE90-47CD-BD6A-A9C5477938F2}" type="pres">
      <dgm:prSet presAssocID="{7B4653E9-5B83-491C-B239-18BD9C6185B1}" presName="diagram" presStyleCnt="0">
        <dgm:presLayoutVars>
          <dgm:chPref val="1"/>
          <dgm:dir/>
          <dgm:animOne val="branch"/>
          <dgm:animLvl val="lvl"/>
          <dgm:resizeHandles/>
        </dgm:presLayoutVars>
      </dgm:prSet>
      <dgm:spPr/>
      <dgm:t>
        <a:bodyPr/>
        <a:lstStyle/>
        <a:p>
          <a:endParaRPr lang="en-US"/>
        </a:p>
      </dgm:t>
    </dgm:pt>
    <dgm:pt modelId="{27AA9A6F-9045-4882-B12A-4B6D79B1CBAC}" type="pres">
      <dgm:prSet presAssocID="{68FFB2E6-4536-4A23-8F17-A7ED3AE5ED7C}" presName="root" presStyleCnt="0"/>
      <dgm:spPr/>
    </dgm:pt>
    <dgm:pt modelId="{A538657C-EE9A-432C-B6E9-409186AAF02B}" type="pres">
      <dgm:prSet presAssocID="{68FFB2E6-4536-4A23-8F17-A7ED3AE5ED7C}" presName="rootComposite" presStyleCnt="0"/>
      <dgm:spPr/>
    </dgm:pt>
    <dgm:pt modelId="{05466E69-A6BF-4BAF-A401-6DC7F792D079}" type="pres">
      <dgm:prSet presAssocID="{68FFB2E6-4536-4A23-8F17-A7ED3AE5ED7C}" presName="rootText" presStyleLbl="node1" presStyleIdx="0" presStyleCnt="5"/>
      <dgm:spPr/>
      <dgm:t>
        <a:bodyPr/>
        <a:lstStyle/>
        <a:p>
          <a:endParaRPr lang="en-US"/>
        </a:p>
      </dgm:t>
    </dgm:pt>
    <dgm:pt modelId="{C4C4D9D9-4C18-4B3D-8731-C8775D618FF5}" type="pres">
      <dgm:prSet presAssocID="{68FFB2E6-4536-4A23-8F17-A7ED3AE5ED7C}" presName="rootConnector" presStyleLbl="node1" presStyleIdx="0" presStyleCnt="5"/>
      <dgm:spPr/>
      <dgm:t>
        <a:bodyPr/>
        <a:lstStyle/>
        <a:p>
          <a:endParaRPr lang="en-US"/>
        </a:p>
      </dgm:t>
    </dgm:pt>
    <dgm:pt modelId="{2CC7C280-F823-44DC-9B43-35FD3249CA79}" type="pres">
      <dgm:prSet presAssocID="{68FFB2E6-4536-4A23-8F17-A7ED3AE5ED7C}" presName="childShape" presStyleCnt="0"/>
      <dgm:spPr/>
    </dgm:pt>
    <dgm:pt modelId="{E350B8BA-615A-4D1A-BD36-B85CF993A1DD}" type="pres">
      <dgm:prSet presAssocID="{F40A5643-8EBB-40F7-8E21-5060B14ABF8E}" presName="Name13" presStyleLbl="parChTrans1D2" presStyleIdx="0" presStyleCnt="22"/>
      <dgm:spPr/>
      <dgm:t>
        <a:bodyPr/>
        <a:lstStyle/>
        <a:p>
          <a:endParaRPr lang="en-US"/>
        </a:p>
      </dgm:t>
    </dgm:pt>
    <dgm:pt modelId="{D74D64C4-8AD8-489C-8F3C-7E8A44CE9AA4}" type="pres">
      <dgm:prSet presAssocID="{93FA3E5E-9C8C-4D10-9406-C9C831AB4785}" presName="childText" presStyleLbl="bgAcc1" presStyleIdx="0" presStyleCnt="22" custScaleX="162155">
        <dgm:presLayoutVars>
          <dgm:bulletEnabled val="1"/>
        </dgm:presLayoutVars>
      </dgm:prSet>
      <dgm:spPr/>
      <dgm:t>
        <a:bodyPr/>
        <a:lstStyle/>
        <a:p>
          <a:endParaRPr lang="en-US"/>
        </a:p>
      </dgm:t>
    </dgm:pt>
    <dgm:pt modelId="{F6D3676D-426D-4B1E-9864-3A99534C6893}" type="pres">
      <dgm:prSet presAssocID="{9DD1EBF9-7F83-483A-A02D-F648DC89731E}" presName="root" presStyleCnt="0"/>
      <dgm:spPr/>
    </dgm:pt>
    <dgm:pt modelId="{33867EC7-8CB3-4C47-A555-E2246F7AF9F8}" type="pres">
      <dgm:prSet presAssocID="{9DD1EBF9-7F83-483A-A02D-F648DC89731E}" presName="rootComposite" presStyleCnt="0"/>
      <dgm:spPr/>
    </dgm:pt>
    <dgm:pt modelId="{A7D7A1FD-D3C3-4194-A525-FE8C35BA290B}" type="pres">
      <dgm:prSet presAssocID="{9DD1EBF9-7F83-483A-A02D-F648DC89731E}" presName="rootText" presStyleLbl="node1" presStyleIdx="1" presStyleCnt="5"/>
      <dgm:spPr/>
      <dgm:t>
        <a:bodyPr/>
        <a:lstStyle/>
        <a:p>
          <a:endParaRPr lang="en-US"/>
        </a:p>
      </dgm:t>
    </dgm:pt>
    <dgm:pt modelId="{144291EA-5ABD-4704-93BD-78CFA4AA3C9C}" type="pres">
      <dgm:prSet presAssocID="{9DD1EBF9-7F83-483A-A02D-F648DC89731E}" presName="rootConnector" presStyleLbl="node1" presStyleIdx="1" presStyleCnt="5"/>
      <dgm:spPr/>
      <dgm:t>
        <a:bodyPr/>
        <a:lstStyle/>
        <a:p>
          <a:endParaRPr lang="en-US"/>
        </a:p>
      </dgm:t>
    </dgm:pt>
    <dgm:pt modelId="{33395A98-E2CE-4F3F-B9B3-25C026CE2221}" type="pres">
      <dgm:prSet presAssocID="{9DD1EBF9-7F83-483A-A02D-F648DC89731E}" presName="childShape" presStyleCnt="0"/>
      <dgm:spPr/>
    </dgm:pt>
    <dgm:pt modelId="{C78E0D8E-9181-4BBE-88B0-1C38A6CB0EBF}" type="pres">
      <dgm:prSet presAssocID="{BB2E1506-197E-456D-B220-907950586F2A}" presName="Name13" presStyleLbl="parChTrans1D2" presStyleIdx="1" presStyleCnt="22"/>
      <dgm:spPr/>
      <dgm:t>
        <a:bodyPr/>
        <a:lstStyle/>
        <a:p>
          <a:endParaRPr lang="en-US"/>
        </a:p>
      </dgm:t>
    </dgm:pt>
    <dgm:pt modelId="{6C4554C6-DF14-472E-8D76-D2840D8A9FF1}" type="pres">
      <dgm:prSet presAssocID="{6D7F1E77-CC01-4E80-BE3F-A94B7E71CE1A}" presName="childText" presStyleLbl="bgAcc1" presStyleIdx="1" presStyleCnt="22" custScaleX="162155">
        <dgm:presLayoutVars>
          <dgm:bulletEnabled val="1"/>
        </dgm:presLayoutVars>
      </dgm:prSet>
      <dgm:spPr/>
      <dgm:t>
        <a:bodyPr/>
        <a:lstStyle/>
        <a:p>
          <a:endParaRPr lang="en-US"/>
        </a:p>
      </dgm:t>
    </dgm:pt>
    <dgm:pt modelId="{CB1DB36B-34A5-430C-81D8-2CDA7B5765C3}" type="pres">
      <dgm:prSet presAssocID="{6006FD60-25FA-4BE2-9B93-7022D390CE1C}" presName="Name13" presStyleLbl="parChTrans1D2" presStyleIdx="2" presStyleCnt="22"/>
      <dgm:spPr/>
      <dgm:t>
        <a:bodyPr/>
        <a:lstStyle/>
        <a:p>
          <a:endParaRPr lang="en-US"/>
        </a:p>
      </dgm:t>
    </dgm:pt>
    <dgm:pt modelId="{F8A26246-7033-4E48-A705-B60F9764C72C}" type="pres">
      <dgm:prSet presAssocID="{78775490-6CFE-46ED-BD67-8F297013EB9A}" presName="childText" presStyleLbl="bgAcc1" presStyleIdx="2" presStyleCnt="22" custScaleX="162155">
        <dgm:presLayoutVars>
          <dgm:bulletEnabled val="1"/>
        </dgm:presLayoutVars>
      </dgm:prSet>
      <dgm:spPr/>
      <dgm:t>
        <a:bodyPr/>
        <a:lstStyle/>
        <a:p>
          <a:endParaRPr lang="en-US"/>
        </a:p>
      </dgm:t>
    </dgm:pt>
    <dgm:pt modelId="{960A965C-258F-4F67-88D2-E14E22E3A6A8}" type="pres">
      <dgm:prSet presAssocID="{F76D9AAF-0573-476C-A7E8-13A3821413DC}" presName="Name13" presStyleLbl="parChTrans1D2" presStyleIdx="3" presStyleCnt="22"/>
      <dgm:spPr/>
      <dgm:t>
        <a:bodyPr/>
        <a:lstStyle/>
        <a:p>
          <a:endParaRPr lang="en-US"/>
        </a:p>
      </dgm:t>
    </dgm:pt>
    <dgm:pt modelId="{F9EEF5F1-111A-4BF5-B900-B1E7A0E99D14}" type="pres">
      <dgm:prSet presAssocID="{EE462952-8E01-4BDE-A531-C322C82DD994}" presName="childText" presStyleLbl="bgAcc1" presStyleIdx="3" presStyleCnt="22" custScaleX="162155">
        <dgm:presLayoutVars>
          <dgm:bulletEnabled val="1"/>
        </dgm:presLayoutVars>
      </dgm:prSet>
      <dgm:spPr/>
      <dgm:t>
        <a:bodyPr/>
        <a:lstStyle/>
        <a:p>
          <a:endParaRPr lang="en-US"/>
        </a:p>
      </dgm:t>
    </dgm:pt>
    <dgm:pt modelId="{ECA2C4B7-4951-4149-9A3E-C7FBFBBCFE4B}" type="pres">
      <dgm:prSet presAssocID="{01950629-0741-4111-B128-38AD699C6F16}" presName="Name13" presStyleLbl="parChTrans1D2" presStyleIdx="4" presStyleCnt="22"/>
      <dgm:spPr/>
      <dgm:t>
        <a:bodyPr/>
        <a:lstStyle/>
        <a:p>
          <a:endParaRPr lang="en-US"/>
        </a:p>
      </dgm:t>
    </dgm:pt>
    <dgm:pt modelId="{04135CC1-2209-4D8F-A588-8341448A5FDE}" type="pres">
      <dgm:prSet presAssocID="{770A232B-E3E8-45D0-BD0D-B9C31406F061}" presName="childText" presStyleLbl="bgAcc1" presStyleIdx="4" presStyleCnt="22" custScaleX="162155">
        <dgm:presLayoutVars>
          <dgm:bulletEnabled val="1"/>
        </dgm:presLayoutVars>
      </dgm:prSet>
      <dgm:spPr/>
      <dgm:t>
        <a:bodyPr/>
        <a:lstStyle/>
        <a:p>
          <a:endParaRPr lang="en-US"/>
        </a:p>
      </dgm:t>
    </dgm:pt>
    <dgm:pt modelId="{036CAC14-9A90-4E3C-B1AB-C099B2E4170C}" type="pres">
      <dgm:prSet presAssocID="{8E8D2366-7693-46B1-B834-98518859B5CB}" presName="root" presStyleCnt="0"/>
      <dgm:spPr/>
    </dgm:pt>
    <dgm:pt modelId="{8415122C-F49E-41ED-BBB7-53ED7A8AAAA6}" type="pres">
      <dgm:prSet presAssocID="{8E8D2366-7693-46B1-B834-98518859B5CB}" presName="rootComposite" presStyleCnt="0"/>
      <dgm:spPr/>
    </dgm:pt>
    <dgm:pt modelId="{2BBCB8C0-3D01-4014-8608-CD89465E0893}" type="pres">
      <dgm:prSet presAssocID="{8E8D2366-7693-46B1-B834-98518859B5CB}" presName="rootText" presStyleLbl="node1" presStyleIdx="2" presStyleCnt="5"/>
      <dgm:spPr/>
      <dgm:t>
        <a:bodyPr/>
        <a:lstStyle/>
        <a:p>
          <a:endParaRPr lang="en-US"/>
        </a:p>
      </dgm:t>
    </dgm:pt>
    <dgm:pt modelId="{D3B756BB-564D-4030-8262-4731364C4036}" type="pres">
      <dgm:prSet presAssocID="{8E8D2366-7693-46B1-B834-98518859B5CB}" presName="rootConnector" presStyleLbl="node1" presStyleIdx="2" presStyleCnt="5"/>
      <dgm:spPr/>
      <dgm:t>
        <a:bodyPr/>
        <a:lstStyle/>
        <a:p>
          <a:endParaRPr lang="en-US"/>
        </a:p>
      </dgm:t>
    </dgm:pt>
    <dgm:pt modelId="{232FB350-070C-4432-BB00-783986BDFA7D}" type="pres">
      <dgm:prSet presAssocID="{8E8D2366-7693-46B1-B834-98518859B5CB}" presName="childShape" presStyleCnt="0"/>
      <dgm:spPr/>
    </dgm:pt>
    <dgm:pt modelId="{E15FC446-32F4-4190-879C-65B087476F72}" type="pres">
      <dgm:prSet presAssocID="{56986BAE-41B1-4C52-8A5C-05002DA8EAF6}" presName="Name13" presStyleLbl="parChTrans1D2" presStyleIdx="5" presStyleCnt="22"/>
      <dgm:spPr/>
      <dgm:t>
        <a:bodyPr/>
        <a:lstStyle/>
        <a:p>
          <a:endParaRPr lang="en-US"/>
        </a:p>
      </dgm:t>
    </dgm:pt>
    <dgm:pt modelId="{AD21FB72-C359-4533-8888-146079493384}" type="pres">
      <dgm:prSet presAssocID="{C6F7AB38-2C76-46C6-9E44-92085ED049A5}" presName="childText" presStyleLbl="bgAcc1" presStyleIdx="5" presStyleCnt="22" custScaleX="198675">
        <dgm:presLayoutVars>
          <dgm:bulletEnabled val="1"/>
        </dgm:presLayoutVars>
      </dgm:prSet>
      <dgm:spPr/>
      <dgm:t>
        <a:bodyPr/>
        <a:lstStyle/>
        <a:p>
          <a:endParaRPr lang="en-US"/>
        </a:p>
      </dgm:t>
    </dgm:pt>
    <dgm:pt modelId="{3D2FBDF5-EC52-4B71-8FA9-9DD8C82810F1}" type="pres">
      <dgm:prSet presAssocID="{723F3533-5562-45C1-B2AE-31B52833D4CD}" presName="Name13" presStyleLbl="parChTrans1D2" presStyleIdx="6" presStyleCnt="22"/>
      <dgm:spPr/>
      <dgm:t>
        <a:bodyPr/>
        <a:lstStyle/>
        <a:p>
          <a:endParaRPr lang="en-US"/>
        </a:p>
      </dgm:t>
    </dgm:pt>
    <dgm:pt modelId="{F6303F19-6E49-4D15-AB4E-A6ED42CEC9C0}" type="pres">
      <dgm:prSet presAssocID="{FD2430BB-4A2D-4AD9-A04B-A46EA94F3B6C}" presName="childText" presStyleLbl="bgAcc1" presStyleIdx="6" presStyleCnt="22" custScaleX="198675">
        <dgm:presLayoutVars>
          <dgm:bulletEnabled val="1"/>
        </dgm:presLayoutVars>
      </dgm:prSet>
      <dgm:spPr/>
      <dgm:t>
        <a:bodyPr/>
        <a:lstStyle/>
        <a:p>
          <a:endParaRPr lang="en-US"/>
        </a:p>
      </dgm:t>
    </dgm:pt>
    <dgm:pt modelId="{4DAFF18A-5438-40C1-9B8C-9F7496E05E2F}" type="pres">
      <dgm:prSet presAssocID="{6AF8159E-BE9D-47DD-8092-33B5632E498E}" presName="Name13" presStyleLbl="parChTrans1D2" presStyleIdx="7" presStyleCnt="22"/>
      <dgm:spPr/>
      <dgm:t>
        <a:bodyPr/>
        <a:lstStyle/>
        <a:p>
          <a:endParaRPr lang="en-US"/>
        </a:p>
      </dgm:t>
    </dgm:pt>
    <dgm:pt modelId="{272C9DE9-0E57-4180-8748-DC29A77999A3}" type="pres">
      <dgm:prSet presAssocID="{8C9C2D7F-0CDB-476C-9E71-5EA8369D55B8}" presName="childText" presStyleLbl="bgAcc1" presStyleIdx="7" presStyleCnt="22" custScaleX="198828">
        <dgm:presLayoutVars>
          <dgm:bulletEnabled val="1"/>
        </dgm:presLayoutVars>
      </dgm:prSet>
      <dgm:spPr/>
      <dgm:t>
        <a:bodyPr/>
        <a:lstStyle/>
        <a:p>
          <a:endParaRPr lang="en-US"/>
        </a:p>
      </dgm:t>
    </dgm:pt>
    <dgm:pt modelId="{E0F78872-6597-40ED-899E-4EC32D8D8B68}" type="pres">
      <dgm:prSet presAssocID="{5D216DCC-AED2-40FB-9803-E33CC5A84F0C}" presName="root" presStyleCnt="0"/>
      <dgm:spPr/>
    </dgm:pt>
    <dgm:pt modelId="{627FDB01-623E-421A-BEDA-13A3F26147C0}" type="pres">
      <dgm:prSet presAssocID="{5D216DCC-AED2-40FB-9803-E33CC5A84F0C}" presName="rootComposite" presStyleCnt="0"/>
      <dgm:spPr/>
    </dgm:pt>
    <dgm:pt modelId="{EFF1F8B8-160D-41AA-A106-023337D9B1BD}" type="pres">
      <dgm:prSet presAssocID="{5D216DCC-AED2-40FB-9803-E33CC5A84F0C}" presName="rootText" presStyleLbl="node1" presStyleIdx="3" presStyleCnt="5"/>
      <dgm:spPr/>
      <dgm:t>
        <a:bodyPr/>
        <a:lstStyle/>
        <a:p>
          <a:endParaRPr lang="en-US"/>
        </a:p>
      </dgm:t>
    </dgm:pt>
    <dgm:pt modelId="{213B373A-A82E-4523-AE75-5D5A51A5CE0A}" type="pres">
      <dgm:prSet presAssocID="{5D216DCC-AED2-40FB-9803-E33CC5A84F0C}" presName="rootConnector" presStyleLbl="node1" presStyleIdx="3" presStyleCnt="5"/>
      <dgm:spPr/>
      <dgm:t>
        <a:bodyPr/>
        <a:lstStyle/>
        <a:p>
          <a:endParaRPr lang="en-US"/>
        </a:p>
      </dgm:t>
    </dgm:pt>
    <dgm:pt modelId="{4D0D7E96-D4BD-417C-B8F7-2EC98D315325}" type="pres">
      <dgm:prSet presAssocID="{5D216DCC-AED2-40FB-9803-E33CC5A84F0C}" presName="childShape" presStyleCnt="0"/>
      <dgm:spPr/>
    </dgm:pt>
    <dgm:pt modelId="{B9627C4B-1EEF-446E-A4D7-A6643BB69152}" type="pres">
      <dgm:prSet presAssocID="{D79B1655-A287-4F3C-BF16-D40DA6768C2C}" presName="Name13" presStyleLbl="parChTrans1D2" presStyleIdx="8" presStyleCnt="22"/>
      <dgm:spPr/>
      <dgm:t>
        <a:bodyPr/>
        <a:lstStyle/>
        <a:p>
          <a:endParaRPr lang="en-US"/>
        </a:p>
      </dgm:t>
    </dgm:pt>
    <dgm:pt modelId="{5542D7FF-C816-426C-88F4-DBC5596100F8}" type="pres">
      <dgm:prSet presAssocID="{2318B44D-7AEC-417B-89EA-61144D967463}" presName="childText" presStyleLbl="bgAcc1" presStyleIdx="8" presStyleCnt="22" custScaleX="198675">
        <dgm:presLayoutVars>
          <dgm:bulletEnabled val="1"/>
        </dgm:presLayoutVars>
      </dgm:prSet>
      <dgm:spPr/>
      <dgm:t>
        <a:bodyPr/>
        <a:lstStyle/>
        <a:p>
          <a:endParaRPr lang="en-US"/>
        </a:p>
      </dgm:t>
    </dgm:pt>
    <dgm:pt modelId="{F17D6488-4A2A-4FE0-B02A-0878FBDF0723}" type="pres">
      <dgm:prSet presAssocID="{95926F05-DCEE-4966-A33A-0C0D39D08AA9}" presName="Name13" presStyleLbl="parChTrans1D2" presStyleIdx="9" presStyleCnt="22"/>
      <dgm:spPr/>
      <dgm:t>
        <a:bodyPr/>
        <a:lstStyle/>
        <a:p>
          <a:endParaRPr lang="en-US"/>
        </a:p>
      </dgm:t>
    </dgm:pt>
    <dgm:pt modelId="{05FA39C3-7E26-4AB5-8A43-7616D47EFBAE}" type="pres">
      <dgm:prSet presAssocID="{AE453D03-F615-43B7-B8FA-20D6D8ED666A}" presName="childText" presStyleLbl="bgAcc1" presStyleIdx="9" presStyleCnt="22" custScaleX="198675">
        <dgm:presLayoutVars>
          <dgm:bulletEnabled val="1"/>
        </dgm:presLayoutVars>
      </dgm:prSet>
      <dgm:spPr/>
      <dgm:t>
        <a:bodyPr/>
        <a:lstStyle/>
        <a:p>
          <a:endParaRPr lang="en-US"/>
        </a:p>
      </dgm:t>
    </dgm:pt>
    <dgm:pt modelId="{9C249A3C-4BB8-4C23-A06C-6A0965CFBC81}" type="pres">
      <dgm:prSet presAssocID="{2335D802-5522-481E-AF8A-A3720939E701}" presName="Name13" presStyleLbl="parChTrans1D2" presStyleIdx="10" presStyleCnt="22"/>
      <dgm:spPr/>
      <dgm:t>
        <a:bodyPr/>
        <a:lstStyle/>
        <a:p>
          <a:endParaRPr lang="en-US"/>
        </a:p>
      </dgm:t>
    </dgm:pt>
    <dgm:pt modelId="{D5BF2CEB-BFE3-47FE-96E0-563E97BD5A86}" type="pres">
      <dgm:prSet presAssocID="{0A9B2C46-E736-45FD-8280-3B0E5D40A3C5}" presName="childText" presStyleLbl="bgAcc1" presStyleIdx="10" presStyleCnt="22" custScaleX="198675">
        <dgm:presLayoutVars>
          <dgm:bulletEnabled val="1"/>
        </dgm:presLayoutVars>
      </dgm:prSet>
      <dgm:spPr/>
      <dgm:t>
        <a:bodyPr/>
        <a:lstStyle/>
        <a:p>
          <a:endParaRPr lang="en-US"/>
        </a:p>
      </dgm:t>
    </dgm:pt>
    <dgm:pt modelId="{BCBBF929-BA96-45BA-B673-F6BAF4F89E18}" type="pres">
      <dgm:prSet presAssocID="{0A7EDC52-9092-4307-9DC4-1AB2E0EBE924}" presName="Name13" presStyleLbl="parChTrans1D2" presStyleIdx="11" presStyleCnt="22"/>
      <dgm:spPr/>
      <dgm:t>
        <a:bodyPr/>
        <a:lstStyle/>
        <a:p>
          <a:endParaRPr lang="en-US"/>
        </a:p>
      </dgm:t>
    </dgm:pt>
    <dgm:pt modelId="{64977B32-B5DF-4DCA-8C2E-49CBF8416AD5}" type="pres">
      <dgm:prSet presAssocID="{0B9B9F07-7E58-48CD-B925-02636ABDA898}" presName="childText" presStyleLbl="bgAcc1" presStyleIdx="11" presStyleCnt="22" custScaleX="198675">
        <dgm:presLayoutVars>
          <dgm:bulletEnabled val="1"/>
        </dgm:presLayoutVars>
      </dgm:prSet>
      <dgm:spPr/>
      <dgm:t>
        <a:bodyPr/>
        <a:lstStyle/>
        <a:p>
          <a:endParaRPr lang="en-US"/>
        </a:p>
      </dgm:t>
    </dgm:pt>
    <dgm:pt modelId="{E9AA8420-7545-4FB5-8C3F-CC80DE76BF23}" type="pres">
      <dgm:prSet presAssocID="{3B176BC5-3EAD-470D-BD93-18D3CB65CE0A}" presName="root" presStyleCnt="0"/>
      <dgm:spPr/>
    </dgm:pt>
    <dgm:pt modelId="{FD54F4B8-922F-45B3-ACD3-1529BDC2CBFB}" type="pres">
      <dgm:prSet presAssocID="{3B176BC5-3EAD-470D-BD93-18D3CB65CE0A}" presName="rootComposite" presStyleCnt="0"/>
      <dgm:spPr/>
    </dgm:pt>
    <dgm:pt modelId="{734BE974-8100-492E-8557-C8FAFC64E0DB}" type="pres">
      <dgm:prSet presAssocID="{3B176BC5-3EAD-470D-BD93-18D3CB65CE0A}" presName="rootText" presStyleLbl="node1" presStyleIdx="4" presStyleCnt="5"/>
      <dgm:spPr/>
      <dgm:t>
        <a:bodyPr/>
        <a:lstStyle/>
        <a:p>
          <a:endParaRPr lang="en-US"/>
        </a:p>
      </dgm:t>
    </dgm:pt>
    <dgm:pt modelId="{42C3E579-B791-437A-9260-BDD4C0AFFEA0}" type="pres">
      <dgm:prSet presAssocID="{3B176BC5-3EAD-470D-BD93-18D3CB65CE0A}" presName="rootConnector" presStyleLbl="node1" presStyleIdx="4" presStyleCnt="5"/>
      <dgm:spPr/>
      <dgm:t>
        <a:bodyPr/>
        <a:lstStyle/>
        <a:p>
          <a:endParaRPr lang="en-US"/>
        </a:p>
      </dgm:t>
    </dgm:pt>
    <dgm:pt modelId="{80D0C31B-8A71-4D06-88A1-651CF792CD99}" type="pres">
      <dgm:prSet presAssocID="{3B176BC5-3EAD-470D-BD93-18D3CB65CE0A}" presName="childShape" presStyleCnt="0"/>
      <dgm:spPr/>
    </dgm:pt>
    <dgm:pt modelId="{7BCDEA7B-CBB7-40A4-8C7A-EE4D178DA471}" type="pres">
      <dgm:prSet presAssocID="{D9EE8C39-80AA-4D9E-A55A-D08C2867D3A7}" presName="Name13" presStyleLbl="parChTrans1D2" presStyleIdx="12" presStyleCnt="22"/>
      <dgm:spPr/>
      <dgm:t>
        <a:bodyPr/>
        <a:lstStyle/>
        <a:p>
          <a:endParaRPr lang="en-US"/>
        </a:p>
      </dgm:t>
    </dgm:pt>
    <dgm:pt modelId="{70B56E7A-2A77-4CB5-BB8A-5059499BDEFC}" type="pres">
      <dgm:prSet presAssocID="{CD3164C0-C3B1-4468-93A8-E275F4A36019}" presName="childText" presStyleLbl="bgAcc1" presStyleIdx="12" presStyleCnt="22" custScaleX="248344" custLinFactNeighborX="-1874" custLinFactNeighborY="8308">
        <dgm:presLayoutVars>
          <dgm:bulletEnabled val="1"/>
        </dgm:presLayoutVars>
      </dgm:prSet>
      <dgm:spPr/>
      <dgm:t>
        <a:bodyPr/>
        <a:lstStyle/>
        <a:p>
          <a:endParaRPr lang="en-US"/>
        </a:p>
      </dgm:t>
    </dgm:pt>
    <dgm:pt modelId="{06874138-C3B0-42DD-A848-77C1A9D3965A}" type="pres">
      <dgm:prSet presAssocID="{45AE2451-43D9-47E0-8C5E-7250514082C7}" presName="Name13" presStyleLbl="parChTrans1D2" presStyleIdx="13" presStyleCnt="22"/>
      <dgm:spPr/>
      <dgm:t>
        <a:bodyPr/>
        <a:lstStyle/>
        <a:p>
          <a:endParaRPr lang="en-US"/>
        </a:p>
      </dgm:t>
    </dgm:pt>
    <dgm:pt modelId="{AF0FC64B-2477-4DCF-9493-E41DAC6CC5E3}" type="pres">
      <dgm:prSet presAssocID="{B6A2F2C3-8161-4C70-A730-09510D4DFC56}" presName="childText" presStyleLbl="bgAcc1" presStyleIdx="13" presStyleCnt="22" custScaleX="248344" custLinFactNeighborY="4309">
        <dgm:presLayoutVars>
          <dgm:bulletEnabled val="1"/>
        </dgm:presLayoutVars>
      </dgm:prSet>
      <dgm:spPr/>
      <dgm:t>
        <a:bodyPr/>
        <a:lstStyle/>
        <a:p>
          <a:endParaRPr lang="en-US"/>
        </a:p>
      </dgm:t>
    </dgm:pt>
    <dgm:pt modelId="{2C29FE4E-D829-4E3F-97F5-FD12DEC85E76}" type="pres">
      <dgm:prSet presAssocID="{CAFAE70A-F76C-471A-B1BB-D01C7B9D8843}" presName="Name13" presStyleLbl="parChTrans1D2" presStyleIdx="14" presStyleCnt="22"/>
      <dgm:spPr/>
      <dgm:t>
        <a:bodyPr/>
        <a:lstStyle/>
        <a:p>
          <a:endParaRPr lang="en-US"/>
        </a:p>
      </dgm:t>
    </dgm:pt>
    <dgm:pt modelId="{D335D5FF-9A6F-4070-B908-696B9B430C2D}" type="pres">
      <dgm:prSet presAssocID="{5E72FD97-80BF-48F5-BD19-08ADDACFBA61}" presName="childText" presStyleLbl="bgAcc1" presStyleIdx="14" presStyleCnt="22" custScaleX="248344" custLinFactNeighborY="4309">
        <dgm:presLayoutVars>
          <dgm:bulletEnabled val="1"/>
        </dgm:presLayoutVars>
      </dgm:prSet>
      <dgm:spPr/>
      <dgm:t>
        <a:bodyPr/>
        <a:lstStyle/>
        <a:p>
          <a:endParaRPr lang="en-US"/>
        </a:p>
      </dgm:t>
    </dgm:pt>
    <dgm:pt modelId="{8F296AAD-C5ED-4215-B88D-4F62FAD4BB48}" type="pres">
      <dgm:prSet presAssocID="{02D0EB9B-61A2-49CB-8988-747BB3F0AEA3}" presName="Name13" presStyleLbl="parChTrans1D2" presStyleIdx="15" presStyleCnt="22"/>
      <dgm:spPr/>
      <dgm:t>
        <a:bodyPr/>
        <a:lstStyle/>
        <a:p>
          <a:endParaRPr lang="en-US"/>
        </a:p>
      </dgm:t>
    </dgm:pt>
    <dgm:pt modelId="{06EFA7CC-CBA6-486A-8A4C-051A135682E8}" type="pres">
      <dgm:prSet presAssocID="{B242B7F6-9C9B-4DFB-A831-608A1D4059AE}" presName="childText" presStyleLbl="bgAcc1" presStyleIdx="15" presStyleCnt="22" custScaleX="248344" custLinFactNeighborY="4309">
        <dgm:presLayoutVars>
          <dgm:bulletEnabled val="1"/>
        </dgm:presLayoutVars>
      </dgm:prSet>
      <dgm:spPr/>
      <dgm:t>
        <a:bodyPr/>
        <a:lstStyle/>
        <a:p>
          <a:endParaRPr lang="en-US"/>
        </a:p>
      </dgm:t>
    </dgm:pt>
    <dgm:pt modelId="{2AEDECB6-9E55-47C9-AE6E-C12406CAF249}" type="pres">
      <dgm:prSet presAssocID="{9F557B2E-D737-4A31-BBC8-06AC50FF4283}" presName="Name13" presStyleLbl="parChTrans1D2" presStyleIdx="16" presStyleCnt="22"/>
      <dgm:spPr/>
      <dgm:t>
        <a:bodyPr/>
        <a:lstStyle/>
        <a:p>
          <a:endParaRPr lang="en-US"/>
        </a:p>
      </dgm:t>
    </dgm:pt>
    <dgm:pt modelId="{DAC4FC41-E6F5-483C-A25D-1F007F29F8A0}" type="pres">
      <dgm:prSet presAssocID="{46B2422A-84D2-43B4-8467-7A17898AA61C}" presName="childText" presStyleLbl="bgAcc1" presStyleIdx="16" presStyleCnt="22" custScaleX="248344" custLinFactNeighborY="4309">
        <dgm:presLayoutVars>
          <dgm:bulletEnabled val="1"/>
        </dgm:presLayoutVars>
      </dgm:prSet>
      <dgm:spPr/>
      <dgm:t>
        <a:bodyPr/>
        <a:lstStyle/>
        <a:p>
          <a:endParaRPr lang="en-US"/>
        </a:p>
      </dgm:t>
    </dgm:pt>
    <dgm:pt modelId="{97F9E3F2-7A13-490B-99F0-F6A6BB5E90A0}" type="pres">
      <dgm:prSet presAssocID="{30B9AE69-DD93-4A42-B7CA-7C8DC5CAB220}" presName="Name13" presStyleLbl="parChTrans1D2" presStyleIdx="17" presStyleCnt="22"/>
      <dgm:spPr/>
      <dgm:t>
        <a:bodyPr/>
        <a:lstStyle/>
        <a:p>
          <a:endParaRPr lang="en-US"/>
        </a:p>
      </dgm:t>
    </dgm:pt>
    <dgm:pt modelId="{D9CFF91D-0455-4A35-8957-92764E645C3B}" type="pres">
      <dgm:prSet presAssocID="{2629208F-E5A2-4269-AC93-22FC92755A17}" presName="childText" presStyleLbl="bgAcc1" presStyleIdx="17" presStyleCnt="22" custScaleX="248344" custLinFactNeighborY="4309">
        <dgm:presLayoutVars>
          <dgm:bulletEnabled val="1"/>
        </dgm:presLayoutVars>
      </dgm:prSet>
      <dgm:spPr/>
      <dgm:t>
        <a:bodyPr/>
        <a:lstStyle/>
        <a:p>
          <a:endParaRPr lang="en-US"/>
        </a:p>
      </dgm:t>
    </dgm:pt>
    <dgm:pt modelId="{A11C7F8D-4E55-452B-A7B4-E29C7CFBF991}" type="pres">
      <dgm:prSet presAssocID="{8B0412BC-D9E7-4DD5-8672-55022D551B85}" presName="Name13" presStyleLbl="parChTrans1D2" presStyleIdx="18" presStyleCnt="22"/>
      <dgm:spPr/>
      <dgm:t>
        <a:bodyPr/>
        <a:lstStyle/>
        <a:p>
          <a:endParaRPr lang="en-US"/>
        </a:p>
      </dgm:t>
    </dgm:pt>
    <dgm:pt modelId="{9DCBE08B-B849-4964-9C8A-2C4142D8A2E3}" type="pres">
      <dgm:prSet presAssocID="{BDB442E5-5530-47B4-BA04-31FDAC53408B}" presName="childText" presStyleLbl="bgAcc1" presStyleIdx="18" presStyleCnt="22" custScaleX="248344">
        <dgm:presLayoutVars>
          <dgm:bulletEnabled val="1"/>
        </dgm:presLayoutVars>
      </dgm:prSet>
      <dgm:spPr/>
      <dgm:t>
        <a:bodyPr/>
        <a:lstStyle/>
        <a:p>
          <a:endParaRPr lang="en-US"/>
        </a:p>
      </dgm:t>
    </dgm:pt>
    <dgm:pt modelId="{F8897F19-A46E-4645-825D-5887C472308A}" type="pres">
      <dgm:prSet presAssocID="{4F4C341B-231D-44E6-9776-AD029AE931C4}" presName="Name13" presStyleLbl="parChTrans1D2" presStyleIdx="19" presStyleCnt="22"/>
      <dgm:spPr/>
      <dgm:t>
        <a:bodyPr/>
        <a:lstStyle/>
        <a:p>
          <a:endParaRPr lang="en-US"/>
        </a:p>
      </dgm:t>
    </dgm:pt>
    <dgm:pt modelId="{4A3DC358-74A1-401B-B203-5E4B0E24D061}" type="pres">
      <dgm:prSet presAssocID="{271EF49F-8EA9-4EE1-9147-5B33D5E9724A}" presName="childText" presStyleLbl="bgAcc1" presStyleIdx="19" presStyleCnt="22" custScaleX="248344">
        <dgm:presLayoutVars>
          <dgm:bulletEnabled val="1"/>
        </dgm:presLayoutVars>
      </dgm:prSet>
      <dgm:spPr/>
      <dgm:t>
        <a:bodyPr/>
        <a:lstStyle/>
        <a:p>
          <a:endParaRPr lang="en-US"/>
        </a:p>
      </dgm:t>
    </dgm:pt>
    <dgm:pt modelId="{77EE8ED3-9A71-4FD9-8C83-E7F756D2233A}" type="pres">
      <dgm:prSet presAssocID="{FB1BBA4C-CC22-4960-BB7A-86D17F9B797B}" presName="Name13" presStyleLbl="parChTrans1D2" presStyleIdx="20" presStyleCnt="22"/>
      <dgm:spPr/>
      <dgm:t>
        <a:bodyPr/>
        <a:lstStyle/>
        <a:p>
          <a:endParaRPr lang="en-US"/>
        </a:p>
      </dgm:t>
    </dgm:pt>
    <dgm:pt modelId="{A52C4DE4-D07D-44CA-B0F4-D1DFDF037088}" type="pres">
      <dgm:prSet presAssocID="{AB8C032F-3269-42DA-9CC5-4581F7FAE7AF}" presName="childText" presStyleLbl="bgAcc1" presStyleIdx="20" presStyleCnt="22" custScaleX="249761">
        <dgm:presLayoutVars>
          <dgm:bulletEnabled val="1"/>
        </dgm:presLayoutVars>
      </dgm:prSet>
      <dgm:spPr/>
      <dgm:t>
        <a:bodyPr/>
        <a:lstStyle/>
        <a:p>
          <a:endParaRPr lang="en-US"/>
        </a:p>
      </dgm:t>
    </dgm:pt>
    <dgm:pt modelId="{34CE93A8-B94A-4EC2-8372-6E1BEEEEB24E}" type="pres">
      <dgm:prSet presAssocID="{763AE9D3-1137-41ED-BFFA-3785D0E17BF2}" presName="Name13" presStyleLbl="parChTrans1D2" presStyleIdx="21" presStyleCnt="22"/>
      <dgm:spPr/>
      <dgm:t>
        <a:bodyPr/>
        <a:lstStyle/>
        <a:p>
          <a:endParaRPr lang="en-US"/>
        </a:p>
      </dgm:t>
    </dgm:pt>
    <dgm:pt modelId="{C39AE66E-A28F-47E9-90FC-C524587A1618}" type="pres">
      <dgm:prSet presAssocID="{7029C6C0-B8BE-4E76-A189-B6654367A959}" presName="childText" presStyleLbl="bgAcc1" presStyleIdx="21" presStyleCnt="22" custScaleX="249761">
        <dgm:presLayoutVars>
          <dgm:bulletEnabled val="1"/>
        </dgm:presLayoutVars>
      </dgm:prSet>
      <dgm:spPr/>
      <dgm:t>
        <a:bodyPr/>
        <a:lstStyle/>
        <a:p>
          <a:endParaRPr lang="en-US"/>
        </a:p>
      </dgm:t>
    </dgm:pt>
  </dgm:ptLst>
  <dgm:cxnLst>
    <dgm:cxn modelId="{127BB23F-A56E-4F3D-9AE7-A3B53B71947D}" type="presOf" srcId="{0A7EDC52-9092-4307-9DC4-1AB2E0EBE924}" destId="{BCBBF929-BA96-45BA-B673-F6BAF4F89E18}" srcOrd="0" destOrd="0" presId="urn:microsoft.com/office/officeart/2005/8/layout/hierarchy3"/>
    <dgm:cxn modelId="{7E9351D9-13B4-4973-AFF7-A71FF31EF4BA}" type="presOf" srcId="{8B0412BC-D9E7-4DD5-8672-55022D551B85}" destId="{A11C7F8D-4E55-452B-A7B4-E29C7CFBF991}" srcOrd="0" destOrd="0" presId="urn:microsoft.com/office/officeart/2005/8/layout/hierarchy3"/>
    <dgm:cxn modelId="{FCE6312B-C2AA-4F73-93A4-43A7EE285C65}" srcId="{9DD1EBF9-7F83-483A-A02D-F648DC89731E}" destId="{EE462952-8E01-4BDE-A531-C322C82DD994}" srcOrd="2" destOrd="0" parTransId="{F76D9AAF-0573-476C-A7E8-13A3821413DC}" sibTransId="{6E01BD85-C4EA-4E21-9148-A9080403D9AE}"/>
    <dgm:cxn modelId="{1308AC8E-4C2C-49F8-99C0-3DE226EE82F2}" srcId="{7B4653E9-5B83-491C-B239-18BD9C6185B1}" destId="{3B176BC5-3EAD-470D-BD93-18D3CB65CE0A}" srcOrd="4" destOrd="0" parTransId="{7BCA90C3-5E2E-4797-9EBA-58BEB2D2DFE9}" sibTransId="{46E51381-BDFB-451C-BCF4-87DC55C30C4D}"/>
    <dgm:cxn modelId="{0E3F61D0-22A6-4996-B8C3-9B50A15AD0C7}" type="presOf" srcId="{78775490-6CFE-46ED-BD67-8F297013EB9A}" destId="{F8A26246-7033-4E48-A705-B60F9764C72C}" srcOrd="0" destOrd="0" presId="urn:microsoft.com/office/officeart/2005/8/layout/hierarchy3"/>
    <dgm:cxn modelId="{FDC8968C-DFBB-4F52-9FA3-F5490D9CF5E7}" type="presOf" srcId="{9F557B2E-D737-4A31-BBC8-06AC50FF4283}" destId="{2AEDECB6-9E55-47C9-AE6E-C12406CAF249}" srcOrd="0" destOrd="0" presId="urn:microsoft.com/office/officeart/2005/8/layout/hierarchy3"/>
    <dgm:cxn modelId="{59EA246A-5959-4E23-AA17-D07394934E6A}" srcId="{7B4653E9-5B83-491C-B239-18BD9C6185B1}" destId="{9DD1EBF9-7F83-483A-A02D-F648DC89731E}" srcOrd="1" destOrd="0" parTransId="{A2DED7E8-427D-4F0B-A086-15BE77410140}" sibTransId="{C33C8E49-1891-44CE-AF9A-D73D2E828545}"/>
    <dgm:cxn modelId="{7EB12A44-BD81-4AB1-BBC9-7710601F51BC}" srcId="{5D216DCC-AED2-40FB-9803-E33CC5A84F0C}" destId="{AE453D03-F615-43B7-B8FA-20D6D8ED666A}" srcOrd="1" destOrd="0" parTransId="{95926F05-DCEE-4966-A33A-0C0D39D08AA9}" sibTransId="{53F23C87-8E36-4924-9A03-595D0752B763}"/>
    <dgm:cxn modelId="{A6621EAF-165E-4AC7-BC18-4BC555080465}" type="presOf" srcId="{01950629-0741-4111-B128-38AD699C6F16}" destId="{ECA2C4B7-4951-4149-9A3E-C7FBFBBCFE4B}" srcOrd="0" destOrd="0" presId="urn:microsoft.com/office/officeart/2005/8/layout/hierarchy3"/>
    <dgm:cxn modelId="{FA66969B-149F-4EA0-90EE-D8B593C63B29}" type="presOf" srcId="{8E8D2366-7693-46B1-B834-98518859B5CB}" destId="{D3B756BB-564D-4030-8262-4731364C4036}" srcOrd="1" destOrd="0" presId="urn:microsoft.com/office/officeart/2005/8/layout/hierarchy3"/>
    <dgm:cxn modelId="{050F1BF7-92D1-4911-88B6-DBB02905336B}" type="presOf" srcId="{2335D802-5522-481E-AF8A-A3720939E701}" destId="{9C249A3C-4BB8-4C23-A06C-6A0965CFBC81}" srcOrd="0" destOrd="0" presId="urn:microsoft.com/office/officeart/2005/8/layout/hierarchy3"/>
    <dgm:cxn modelId="{DF4BDC45-AE3A-47FE-AD1D-4EF711625443}" srcId="{9DD1EBF9-7F83-483A-A02D-F648DC89731E}" destId="{6D7F1E77-CC01-4E80-BE3F-A94B7E71CE1A}" srcOrd="0" destOrd="0" parTransId="{BB2E1506-197E-456D-B220-907950586F2A}" sibTransId="{13A51F0A-68A3-4754-9719-BBF1BEC457C1}"/>
    <dgm:cxn modelId="{333E3842-9BAB-46B8-9C2D-11736D031076}" srcId="{3B176BC5-3EAD-470D-BD93-18D3CB65CE0A}" destId="{271EF49F-8EA9-4EE1-9147-5B33D5E9724A}" srcOrd="7" destOrd="0" parTransId="{4F4C341B-231D-44E6-9776-AD029AE931C4}" sibTransId="{AB34EEE4-C3FB-4A7B-81FA-3F89A7A73451}"/>
    <dgm:cxn modelId="{EE80C130-5EE6-4551-9D47-E56614588755}" type="presOf" srcId="{3B176BC5-3EAD-470D-BD93-18D3CB65CE0A}" destId="{734BE974-8100-492E-8557-C8FAFC64E0DB}" srcOrd="0" destOrd="0" presId="urn:microsoft.com/office/officeart/2005/8/layout/hierarchy3"/>
    <dgm:cxn modelId="{4BD2E467-C081-43F6-A8ED-F7F650391867}" srcId="{3B176BC5-3EAD-470D-BD93-18D3CB65CE0A}" destId="{2629208F-E5A2-4269-AC93-22FC92755A17}" srcOrd="5" destOrd="0" parTransId="{30B9AE69-DD93-4A42-B7CA-7C8DC5CAB220}" sibTransId="{782DD4C6-47EE-4DFE-B4E6-CE649511933D}"/>
    <dgm:cxn modelId="{158D3B94-B3A5-42C5-9BBE-263FEA047D36}" srcId="{3B176BC5-3EAD-470D-BD93-18D3CB65CE0A}" destId="{BDB442E5-5530-47B4-BA04-31FDAC53408B}" srcOrd="6" destOrd="0" parTransId="{8B0412BC-D9E7-4DD5-8672-55022D551B85}" sibTransId="{458D9637-681A-4738-9013-1388DFA5EFA5}"/>
    <dgm:cxn modelId="{3D7BBE13-D036-44ED-A553-B7F0DB804AAD}" type="presOf" srcId="{723F3533-5562-45C1-B2AE-31B52833D4CD}" destId="{3D2FBDF5-EC52-4B71-8FA9-9DD8C82810F1}" srcOrd="0" destOrd="0" presId="urn:microsoft.com/office/officeart/2005/8/layout/hierarchy3"/>
    <dgm:cxn modelId="{66BFC684-42F9-40DD-BA1B-CFBE39DE1E09}" type="presOf" srcId="{9DD1EBF9-7F83-483A-A02D-F648DC89731E}" destId="{A7D7A1FD-D3C3-4194-A525-FE8C35BA290B}" srcOrd="0" destOrd="0" presId="urn:microsoft.com/office/officeart/2005/8/layout/hierarchy3"/>
    <dgm:cxn modelId="{EE4A0075-0BE4-4012-8505-4E49A8CF8CDA}" type="presOf" srcId="{93FA3E5E-9C8C-4D10-9406-C9C831AB4785}" destId="{D74D64C4-8AD8-489C-8F3C-7E8A44CE9AA4}" srcOrd="0" destOrd="0" presId="urn:microsoft.com/office/officeart/2005/8/layout/hierarchy3"/>
    <dgm:cxn modelId="{E9D4B742-978F-43DF-90C2-8A1B71469B1F}" type="presOf" srcId="{6AF8159E-BE9D-47DD-8092-33B5632E498E}" destId="{4DAFF18A-5438-40C1-9B8C-9F7496E05E2F}" srcOrd="0" destOrd="0" presId="urn:microsoft.com/office/officeart/2005/8/layout/hierarchy3"/>
    <dgm:cxn modelId="{7A613CE2-F70D-4A40-8EE4-7821006B4B2A}" srcId="{5D216DCC-AED2-40FB-9803-E33CC5A84F0C}" destId="{0A9B2C46-E736-45FD-8280-3B0E5D40A3C5}" srcOrd="2" destOrd="0" parTransId="{2335D802-5522-481E-AF8A-A3720939E701}" sibTransId="{CD824AF1-32ED-48C8-A30C-5AE21711E6A6}"/>
    <dgm:cxn modelId="{16202970-4C25-4F86-A109-6ACFE66E638D}" type="presOf" srcId="{AE453D03-F615-43B7-B8FA-20D6D8ED666A}" destId="{05FA39C3-7E26-4AB5-8A43-7616D47EFBAE}" srcOrd="0" destOrd="0" presId="urn:microsoft.com/office/officeart/2005/8/layout/hierarchy3"/>
    <dgm:cxn modelId="{B9F8AD45-3C20-4CFA-BF3E-24233E73443A}" type="presOf" srcId="{5D216DCC-AED2-40FB-9803-E33CC5A84F0C}" destId="{213B373A-A82E-4523-AE75-5D5A51A5CE0A}" srcOrd="1" destOrd="0" presId="urn:microsoft.com/office/officeart/2005/8/layout/hierarchy3"/>
    <dgm:cxn modelId="{24EF25FA-AF1E-4CB4-8762-E86C10D02E69}" type="presOf" srcId="{46B2422A-84D2-43B4-8467-7A17898AA61C}" destId="{DAC4FC41-E6F5-483C-A25D-1F007F29F8A0}" srcOrd="0" destOrd="0" presId="urn:microsoft.com/office/officeart/2005/8/layout/hierarchy3"/>
    <dgm:cxn modelId="{2A4F854E-D390-42CD-BDA5-8EF8C9D6EE40}" type="presOf" srcId="{0B9B9F07-7E58-48CD-B925-02636ABDA898}" destId="{64977B32-B5DF-4DCA-8C2E-49CBF8416AD5}" srcOrd="0" destOrd="0" presId="urn:microsoft.com/office/officeart/2005/8/layout/hierarchy3"/>
    <dgm:cxn modelId="{0E102111-B0C8-4991-B423-CC5B7AE3AB30}" type="presOf" srcId="{F76D9AAF-0573-476C-A7E8-13A3821413DC}" destId="{960A965C-258F-4F67-88D2-E14E22E3A6A8}" srcOrd="0" destOrd="0" presId="urn:microsoft.com/office/officeart/2005/8/layout/hierarchy3"/>
    <dgm:cxn modelId="{C649F38B-4DAB-4D51-996F-CB00F0C6039A}" type="presOf" srcId="{0A9B2C46-E736-45FD-8280-3B0E5D40A3C5}" destId="{D5BF2CEB-BFE3-47FE-96E0-563E97BD5A86}" srcOrd="0" destOrd="0" presId="urn:microsoft.com/office/officeart/2005/8/layout/hierarchy3"/>
    <dgm:cxn modelId="{DBFF9D59-BDC5-4EC7-9D89-698A19883044}" srcId="{8E8D2366-7693-46B1-B834-98518859B5CB}" destId="{8C9C2D7F-0CDB-476C-9E71-5EA8369D55B8}" srcOrd="2" destOrd="0" parTransId="{6AF8159E-BE9D-47DD-8092-33B5632E498E}" sibTransId="{28A78E41-BA6A-4667-A12A-198D8CF95D31}"/>
    <dgm:cxn modelId="{78B5E37B-9256-46A6-B1CA-AB76055ED298}" type="presOf" srcId="{770A232B-E3E8-45D0-BD0D-B9C31406F061}" destId="{04135CC1-2209-4D8F-A588-8341448A5FDE}" srcOrd="0" destOrd="0" presId="urn:microsoft.com/office/officeart/2005/8/layout/hierarchy3"/>
    <dgm:cxn modelId="{490060E0-FBBC-425A-A426-1FCBE3C6DF6C}" srcId="{5D216DCC-AED2-40FB-9803-E33CC5A84F0C}" destId="{2318B44D-7AEC-417B-89EA-61144D967463}" srcOrd="0" destOrd="0" parTransId="{D79B1655-A287-4F3C-BF16-D40DA6768C2C}" sibTransId="{070D26E8-4F52-4FB2-9C7E-9275B999D289}"/>
    <dgm:cxn modelId="{066EEC4B-54D6-4F30-B1A0-9F4F38403556}" type="presOf" srcId="{30B9AE69-DD93-4A42-B7CA-7C8DC5CAB220}" destId="{97F9E3F2-7A13-490B-99F0-F6A6BB5E90A0}" srcOrd="0" destOrd="0" presId="urn:microsoft.com/office/officeart/2005/8/layout/hierarchy3"/>
    <dgm:cxn modelId="{FF6BB36A-457B-4106-8222-8B87E23A4160}" type="presOf" srcId="{3B176BC5-3EAD-470D-BD93-18D3CB65CE0A}" destId="{42C3E579-B791-437A-9260-BDD4C0AFFEA0}" srcOrd="1" destOrd="0" presId="urn:microsoft.com/office/officeart/2005/8/layout/hierarchy3"/>
    <dgm:cxn modelId="{8A182217-3063-4F27-B086-50F6A38A40FB}" type="presOf" srcId="{AB8C032F-3269-42DA-9CC5-4581F7FAE7AF}" destId="{A52C4DE4-D07D-44CA-B0F4-D1DFDF037088}" srcOrd="0" destOrd="0" presId="urn:microsoft.com/office/officeart/2005/8/layout/hierarchy3"/>
    <dgm:cxn modelId="{C551623F-FBFC-400F-B70C-5D206BD0B4A4}" srcId="{9DD1EBF9-7F83-483A-A02D-F648DC89731E}" destId="{78775490-6CFE-46ED-BD67-8F297013EB9A}" srcOrd="1" destOrd="0" parTransId="{6006FD60-25FA-4BE2-9B93-7022D390CE1C}" sibTransId="{6C5208F8-92D8-4EAB-BD28-8DFFC23B4CE2}"/>
    <dgm:cxn modelId="{46E22C7A-B454-4779-A6B6-C7BFD993A519}" type="presOf" srcId="{4F4C341B-231D-44E6-9776-AD029AE931C4}" destId="{F8897F19-A46E-4645-825D-5887C472308A}" srcOrd="0" destOrd="0" presId="urn:microsoft.com/office/officeart/2005/8/layout/hierarchy3"/>
    <dgm:cxn modelId="{DC6D0E6A-E51B-487B-8149-AD911858181D}" type="presOf" srcId="{5D216DCC-AED2-40FB-9803-E33CC5A84F0C}" destId="{EFF1F8B8-160D-41AA-A106-023337D9B1BD}" srcOrd="0" destOrd="0" presId="urn:microsoft.com/office/officeart/2005/8/layout/hierarchy3"/>
    <dgm:cxn modelId="{3053DB4B-99F0-450A-90B3-49BBD741E48E}" type="presOf" srcId="{D9EE8C39-80AA-4D9E-A55A-D08C2867D3A7}" destId="{7BCDEA7B-CBB7-40A4-8C7A-EE4D178DA471}" srcOrd="0" destOrd="0" presId="urn:microsoft.com/office/officeart/2005/8/layout/hierarchy3"/>
    <dgm:cxn modelId="{8BF03708-B2AD-4DEE-93AD-A1BC3265B5F4}" type="presOf" srcId="{7029C6C0-B8BE-4E76-A189-B6654367A959}" destId="{C39AE66E-A28F-47E9-90FC-C524587A1618}" srcOrd="0" destOrd="0" presId="urn:microsoft.com/office/officeart/2005/8/layout/hierarchy3"/>
    <dgm:cxn modelId="{3C564CE8-0C6C-498F-87DD-B11689168DCA}" type="presOf" srcId="{FB1BBA4C-CC22-4960-BB7A-86D17F9B797B}" destId="{77EE8ED3-9A71-4FD9-8C83-E7F756D2233A}" srcOrd="0" destOrd="0" presId="urn:microsoft.com/office/officeart/2005/8/layout/hierarchy3"/>
    <dgm:cxn modelId="{AB6E9896-6B41-4E50-AD13-E143338DB4F5}" type="presOf" srcId="{BDB442E5-5530-47B4-BA04-31FDAC53408B}" destId="{9DCBE08B-B849-4964-9C8A-2C4142D8A2E3}" srcOrd="0" destOrd="0" presId="urn:microsoft.com/office/officeart/2005/8/layout/hierarchy3"/>
    <dgm:cxn modelId="{DCA1E3F8-8D03-47F8-A5DE-2560ECD77D36}" type="presOf" srcId="{763AE9D3-1137-41ED-BFFA-3785D0E17BF2}" destId="{34CE93A8-B94A-4EC2-8372-6E1BEEEEB24E}" srcOrd="0" destOrd="0" presId="urn:microsoft.com/office/officeart/2005/8/layout/hierarchy3"/>
    <dgm:cxn modelId="{A880C58E-0200-423D-8BB4-6BB0328E624E}" type="presOf" srcId="{95926F05-DCEE-4966-A33A-0C0D39D08AA9}" destId="{F17D6488-4A2A-4FE0-B02A-0878FBDF0723}" srcOrd="0" destOrd="0" presId="urn:microsoft.com/office/officeart/2005/8/layout/hierarchy3"/>
    <dgm:cxn modelId="{7E3D2CC3-1D42-49BB-B7A9-3DFBB42EDF41}" srcId="{3B176BC5-3EAD-470D-BD93-18D3CB65CE0A}" destId="{5E72FD97-80BF-48F5-BD19-08ADDACFBA61}" srcOrd="2" destOrd="0" parTransId="{CAFAE70A-F76C-471A-B1BB-D01C7B9D8843}" sibTransId="{FD7678BD-0333-4B99-8E92-D1A5B9A7E95C}"/>
    <dgm:cxn modelId="{343AEA9E-6EC4-4530-AB2E-B2C8D23E27CB}" srcId="{3B176BC5-3EAD-470D-BD93-18D3CB65CE0A}" destId="{AB8C032F-3269-42DA-9CC5-4581F7FAE7AF}" srcOrd="8" destOrd="0" parTransId="{FB1BBA4C-CC22-4960-BB7A-86D17F9B797B}" sibTransId="{CCBCA7C9-89E2-42BA-A0B6-3AB96E8B5223}"/>
    <dgm:cxn modelId="{DD9733C3-029C-476D-97C0-FDD88C81BFF3}" srcId="{3B176BC5-3EAD-470D-BD93-18D3CB65CE0A}" destId="{46B2422A-84D2-43B4-8467-7A17898AA61C}" srcOrd="4" destOrd="0" parTransId="{9F557B2E-D737-4A31-BBC8-06AC50FF4283}" sibTransId="{3B40C5AD-DADC-4298-9D69-CD876414D18E}"/>
    <dgm:cxn modelId="{AEE7FE4F-04C7-485F-98BD-C02B526F9D24}" type="presOf" srcId="{68FFB2E6-4536-4A23-8F17-A7ED3AE5ED7C}" destId="{C4C4D9D9-4C18-4B3D-8731-C8775D618FF5}" srcOrd="1" destOrd="0" presId="urn:microsoft.com/office/officeart/2005/8/layout/hierarchy3"/>
    <dgm:cxn modelId="{0557C4D2-6488-4905-B482-70FF58BA51BE}" srcId="{7B4653E9-5B83-491C-B239-18BD9C6185B1}" destId="{5D216DCC-AED2-40FB-9803-E33CC5A84F0C}" srcOrd="3" destOrd="0" parTransId="{EE54CABA-0729-419F-94AC-EEB71604C646}" sibTransId="{1492664F-CD58-40D7-A444-73F9AC9793F1}"/>
    <dgm:cxn modelId="{3923D3A6-66D4-460B-B0CB-08098A183361}" type="presOf" srcId="{8C9C2D7F-0CDB-476C-9E71-5EA8369D55B8}" destId="{272C9DE9-0E57-4180-8748-DC29A77999A3}" srcOrd="0" destOrd="0" presId="urn:microsoft.com/office/officeart/2005/8/layout/hierarchy3"/>
    <dgm:cxn modelId="{9DDB5747-C868-457C-80AD-5782EA3D1681}" type="presOf" srcId="{EE462952-8E01-4BDE-A531-C322C82DD994}" destId="{F9EEF5F1-111A-4BF5-B900-B1E7A0E99D14}" srcOrd="0" destOrd="0" presId="urn:microsoft.com/office/officeart/2005/8/layout/hierarchy3"/>
    <dgm:cxn modelId="{DA6CB8A9-DFF3-4170-A07A-E1F31C57B126}" type="presOf" srcId="{F40A5643-8EBB-40F7-8E21-5060B14ABF8E}" destId="{E350B8BA-615A-4D1A-BD36-B85CF993A1DD}" srcOrd="0" destOrd="0" presId="urn:microsoft.com/office/officeart/2005/8/layout/hierarchy3"/>
    <dgm:cxn modelId="{668BAD9A-F168-43DF-BC22-E33494C246D5}" type="presOf" srcId="{8E8D2366-7693-46B1-B834-98518859B5CB}" destId="{2BBCB8C0-3D01-4014-8608-CD89465E0893}" srcOrd="0" destOrd="0" presId="urn:microsoft.com/office/officeart/2005/8/layout/hierarchy3"/>
    <dgm:cxn modelId="{ACAEB251-5778-44E6-98C3-CF83E1DD2FBD}" type="presOf" srcId="{7B4653E9-5B83-491C-B239-18BD9C6185B1}" destId="{48CC16AF-BE90-47CD-BD6A-A9C5477938F2}" srcOrd="0" destOrd="0" presId="urn:microsoft.com/office/officeart/2005/8/layout/hierarchy3"/>
    <dgm:cxn modelId="{BA764160-610D-4123-A74D-B795B4036C99}" type="presOf" srcId="{CD3164C0-C3B1-4468-93A8-E275F4A36019}" destId="{70B56E7A-2A77-4CB5-BB8A-5059499BDEFC}" srcOrd="0" destOrd="0" presId="urn:microsoft.com/office/officeart/2005/8/layout/hierarchy3"/>
    <dgm:cxn modelId="{E7596F60-525A-40C1-BBD2-194B7BA12A4E}" srcId="{8E8D2366-7693-46B1-B834-98518859B5CB}" destId="{FD2430BB-4A2D-4AD9-A04B-A46EA94F3B6C}" srcOrd="1" destOrd="0" parTransId="{723F3533-5562-45C1-B2AE-31B52833D4CD}" sibTransId="{033F39A8-D7D3-45F1-8FF1-0FCAFA6066D3}"/>
    <dgm:cxn modelId="{8FDCC637-2C00-4D94-80E1-26DCF1618251}" srcId="{7B4653E9-5B83-491C-B239-18BD9C6185B1}" destId="{68FFB2E6-4536-4A23-8F17-A7ED3AE5ED7C}" srcOrd="0" destOrd="0" parTransId="{8563FFD5-63A8-4549-B966-B1453217789E}" sibTransId="{95451C5C-40E3-42BC-98DF-41ACACF45443}"/>
    <dgm:cxn modelId="{DC3309AD-54DC-4A0C-84FF-BAC44A453814}" type="presOf" srcId="{9DD1EBF9-7F83-483A-A02D-F648DC89731E}" destId="{144291EA-5ABD-4704-93BD-78CFA4AA3C9C}" srcOrd="1" destOrd="0" presId="urn:microsoft.com/office/officeart/2005/8/layout/hierarchy3"/>
    <dgm:cxn modelId="{0F3E588B-84B3-40F0-914C-95CC616D2500}" srcId="{7B4653E9-5B83-491C-B239-18BD9C6185B1}" destId="{8E8D2366-7693-46B1-B834-98518859B5CB}" srcOrd="2" destOrd="0" parTransId="{857623F2-B76A-4354-B8AB-653036EA1B8C}" sibTransId="{E3D91BFB-1661-4A2E-A663-5BEFE303F076}"/>
    <dgm:cxn modelId="{CBD3ABEA-2E8A-4FDE-B0D9-177261AD312E}" type="presOf" srcId="{D79B1655-A287-4F3C-BF16-D40DA6768C2C}" destId="{B9627C4B-1EEF-446E-A4D7-A6643BB69152}" srcOrd="0" destOrd="0" presId="urn:microsoft.com/office/officeart/2005/8/layout/hierarchy3"/>
    <dgm:cxn modelId="{2DEA9513-5AB6-43BF-B770-21F5B3113BE7}" type="presOf" srcId="{B242B7F6-9C9B-4DFB-A831-608A1D4059AE}" destId="{06EFA7CC-CBA6-486A-8A4C-051A135682E8}" srcOrd="0" destOrd="0" presId="urn:microsoft.com/office/officeart/2005/8/layout/hierarchy3"/>
    <dgm:cxn modelId="{A87A348D-68DC-4AD3-BC2C-D602D5137C46}" srcId="{3B176BC5-3EAD-470D-BD93-18D3CB65CE0A}" destId="{B242B7F6-9C9B-4DFB-A831-608A1D4059AE}" srcOrd="3" destOrd="0" parTransId="{02D0EB9B-61A2-49CB-8988-747BB3F0AEA3}" sibTransId="{7E2E4CBA-28A0-4C26-A2E6-E1F34B3CB2A2}"/>
    <dgm:cxn modelId="{70BA6E0D-2349-48AB-A605-362A6DDE0D0C}" type="presOf" srcId="{2629208F-E5A2-4269-AC93-22FC92755A17}" destId="{D9CFF91D-0455-4A35-8957-92764E645C3B}" srcOrd="0" destOrd="0" presId="urn:microsoft.com/office/officeart/2005/8/layout/hierarchy3"/>
    <dgm:cxn modelId="{FF8A4E5A-0499-42FE-B0EC-51C9F24EED9F}" type="presOf" srcId="{271EF49F-8EA9-4EE1-9147-5B33D5E9724A}" destId="{4A3DC358-74A1-401B-B203-5E4B0E24D061}" srcOrd="0" destOrd="0" presId="urn:microsoft.com/office/officeart/2005/8/layout/hierarchy3"/>
    <dgm:cxn modelId="{5B91D618-D59A-4161-9498-B630FDEE3ED9}" type="presOf" srcId="{CAFAE70A-F76C-471A-B1BB-D01C7B9D8843}" destId="{2C29FE4E-D829-4E3F-97F5-FD12DEC85E76}" srcOrd="0" destOrd="0" presId="urn:microsoft.com/office/officeart/2005/8/layout/hierarchy3"/>
    <dgm:cxn modelId="{84BD85DD-16E1-4F0E-825E-329F7A419FA1}" type="presOf" srcId="{6006FD60-25FA-4BE2-9B93-7022D390CE1C}" destId="{CB1DB36B-34A5-430C-81D8-2CDA7B5765C3}" srcOrd="0" destOrd="0" presId="urn:microsoft.com/office/officeart/2005/8/layout/hierarchy3"/>
    <dgm:cxn modelId="{61DEB96C-628C-499D-A258-92A3BC45B792}" srcId="{8E8D2366-7693-46B1-B834-98518859B5CB}" destId="{C6F7AB38-2C76-46C6-9E44-92085ED049A5}" srcOrd="0" destOrd="0" parTransId="{56986BAE-41B1-4C52-8A5C-05002DA8EAF6}" sibTransId="{467205A1-6866-4CAC-90E8-9EC389DFE25C}"/>
    <dgm:cxn modelId="{3C2A3D73-AA0C-4413-AE08-C9C1FF736CF4}" type="presOf" srcId="{6D7F1E77-CC01-4E80-BE3F-A94B7E71CE1A}" destId="{6C4554C6-DF14-472E-8D76-D2840D8A9FF1}" srcOrd="0" destOrd="0" presId="urn:microsoft.com/office/officeart/2005/8/layout/hierarchy3"/>
    <dgm:cxn modelId="{DE9D0F0B-E3FB-4B43-A667-4EFAB25CCAB3}" type="presOf" srcId="{02D0EB9B-61A2-49CB-8988-747BB3F0AEA3}" destId="{8F296AAD-C5ED-4215-B88D-4F62FAD4BB48}" srcOrd="0" destOrd="0" presId="urn:microsoft.com/office/officeart/2005/8/layout/hierarchy3"/>
    <dgm:cxn modelId="{F6DCDFDF-6580-4320-B131-9F1AD6F323E2}" type="presOf" srcId="{FD2430BB-4A2D-4AD9-A04B-A46EA94F3B6C}" destId="{F6303F19-6E49-4D15-AB4E-A6ED42CEC9C0}" srcOrd="0" destOrd="0" presId="urn:microsoft.com/office/officeart/2005/8/layout/hierarchy3"/>
    <dgm:cxn modelId="{ABE64EED-8910-4C41-9D1F-32DE5A473C57}" type="presOf" srcId="{B6A2F2C3-8161-4C70-A730-09510D4DFC56}" destId="{AF0FC64B-2477-4DCF-9493-E41DAC6CC5E3}" srcOrd="0" destOrd="0" presId="urn:microsoft.com/office/officeart/2005/8/layout/hierarchy3"/>
    <dgm:cxn modelId="{63F6FEC0-DB5D-4307-86FE-5D28A3998868}" type="presOf" srcId="{5E72FD97-80BF-48F5-BD19-08ADDACFBA61}" destId="{D335D5FF-9A6F-4070-B908-696B9B430C2D}" srcOrd="0" destOrd="0" presId="urn:microsoft.com/office/officeart/2005/8/layout/hierarchy3"/>
    <dgm:cxn modelId="{1D5FCB6B-6D51-414F-A698-98A1CE79BBCA}" srcId="{3B176BC5-3EAD-470D-BD93-18D3CB65CE0A}" destId="{7029C6C0-B8BE-4E76-A189-B6654367A959}" srcOrd="9" destOrd="0" parTransId="{763AE9D3-1137-41ED-BFFA-3785D0E17BF2}" sibTransId="{A9B81D2F-055E-4DFA-B712-1B5798D71831}"/>
    <dgm:cxn modelId="{C0063F00-B4B0-4587-A6D8-F6FC0A708153}" type="presOf" srcId="{C6F7AB38-2C76-46C6-9E44-92085ED049A5}" destId="{AD21FB72-C359-4533-8888-146079493384}" srcOrd="0" destOrd="0" presId="urn:microsoft.com/office/officeart/2005/8/layout/hierarchy3"/>
    <dgm:cxn modelId="{FE9AE7D3-ADEC-4DD0-88FE-65DF01C32823}" srcId="{3B176BC5-3EAD-470D-BD93-18D3CB65CE0A}" destId="{B6A2F2C3-8161-4C70-A730-09510D4DFC56}" srcOrd="1" destOrd="0" parTransId="{45AE2451-43D9-47E0-8C5E-7250514082C7}" sibTransId="{35163783-6CDE-455C-AF7E-9603459B5AEA}"/>
    <dgm:cxn modelId="{ACF9AC3B-842F-41F2-A11C-14641CC64B9E}" type="presOf" srcId="{45AE2451-43D9-47E0-8C5E-7250514082C7}" destId="{06874138-C3B0-42DD-A848-77C1A9D3965A}" srcOrd="0" destOrd="0" presId="urn:microsoft.com/office/officeart/2005/8/layout/hierarchy3"/>
    <dgm:cxn modelId="{7F663903-4A97-4B76-ADC5-0FC52C11140F}" srcId="{3B176BC5-3EAD-470D-BD93-18D3CB65CE0A}" destId="{CD3164C0-C3B1-4468-93A8-E275F4A36019}" srcOrd="0" destOrd="0" parTransId="{D9EE8C39-80AA-4D9E-A55A-D08C2867D3A7}" sibTransId="{5048459A-8777-46DF-93F0-24A900E8B21F}"/>
    <dgm:cxn modelId="{A5C29C42-EE47-4E3A-9D5B-2FB6A0382731}" srcId="{5D216DCC-AED2-40FB-9803-E33CC5A84F0C}" destId="{0B9B9F07-7E58-48CD-B925-02636ABDA898}" srcOrd="3" destOrd="0" parTransId="{0A7EDC52-9092-4307-9DC4-1AB2E0EBE924}" sibTransId="{21646939-37D7-4D5C-A306-4068C2323A4A}"/>
    <dgm:cxn modelId="{0E540E74-C884-4461-8D8E-1BC1D7CFD826}" type="presOf" srcId="{68FFB2E6-4536-4A23-8F17-A7ED3AE5ED7C}" destId="{05466E69-A6BF-4BAF-A401-6DC7F792D079}" srcOrd="0" destOrd="0" presId="urn:microsoft.com/office/officeart/2005/8/layout/hierarchy3"/>
    <dgm:cxn modelId="{F9BED055-FA14-4140-928F-47DE88ED28D5}" srcId="{68FFB2E6-4536-4A23-8F17-A7ED3AE5ED7C}" destId="{93FA3E5E-9C8C-4D10-9406-C9C831AB4785}" srcOrd="0" destOrd="0" parTransId="{F40A5643-8EBB-40F7-8E21-5060B14ABF8E}" sibTransId="{395022B2-F2CA-4EFA-8752-05EAF822270C}"/>
    <dgm:cxn modelId="{6CBC2792-9004-4789-AC31-C7AA809A02F0}" srcId="{9DD1EBF9-7F83-483A-A02D-F648DC89731E}" destId="{770A232B-E3E8-45D0-BD0D-B9C31406F061}" srcOrd="3" destOrd="0" parTransId="{01950629-0741-4111-B128-38AD699C6F16}" sibTransId="{72C05F8E-ACB4-48E7-9603-3DA4B156B499}"/>
    <dgm:cxn modelId="{E8B1AF4E-2BD0-4937-AA0A-DFD1516649B9}" type="presOf" srcId="{2318B44D-7AEC-417B-89EA-61144D967463}" destId="{5542D7FF-C816-426C-88F4-DBC5596100F8}" srcOrd="0" destOrd="0" presId="urn:microsoft.com/office/officeart/2005/8/layout/hierarchy3"/>
    <dgm:cxn modelId="{BF95CCEA-39DA-49FA-98D1-E8FA9906BD8F}" type="presOf" srcId="{56986BAE-41B1-4C52-8A5C-05002DA8EAF6}" destId="{E15FC446-32F4-4190-879C-65B087476F72}" srcOrd="0" destOrd="0" presId="urn:microsoft.com/office/officeart/2005/8/layout/hierarchy3"/>
    <dgm:cxn modelId="{931544D6-98A5-498B-9AC9-07B04F1A1A98}" type="presOf" srcId="{BB2E1506-197E-456D-B220-907950586F2A}" destId="{C78E0D8E-9181-4BBE-88B0-1C38A6CB0EBF}" srcOrd="0" destOrd="0" presId="urn:microsoft.com/office/officeart/2005/8/layout/hierarchy3"/>
    <dgm:cxn modelId="{D4E32CEF-DBF9-4995-A3EE-E1A2985B8B15}" type="presParOf" srcId="{48CC16AF-BE90-47CD-BD6A-A9C5477938F2}" destId="{27AA9A6F-9045-4882-B12A-4B6D79B1CBAC}" srcOrd="0" destOrd="0" presId="urn:microsoft.com/office/officeart/2005/8/layout/hierarchy3"/>
    <dgm:cxn modelId="{990808B0-87C3-4D2A-9882-65728B068DD2}" type="presParOf" srcId="{27AA9A6F-9045-4882-B12A-4B6D79B1CBAC}" destId="{A538657C-EE9A-432C-B6E9-409186AAF02B}" srcOrd="0" destOrd="0" presId="urn:microsoft.com/office/officeart/2005/8/layout/hierarchy3"/>
    <dgm:cxn modelId="{6B3139EE-046C-443B-82FA-97EABC44D351}" type="presParOf" srcId="{A538657C-EE9A-432C-B6E9-409186AAF02B}" destId="{05466E69-A6BF-4BAF-A401-6DC7F792D079}" srcOrd="0" destOrd="0" presId="urn:microsoft.com/office/officeart/2005/8/layout/hierarchy3"/>
    <dgm:cxn modelId="{1F3A9AB0-4A78-45EB-A48D-0C736F930B4D}" type="presParOf" srcId="{A538657C-EE9A-432C-B6E9-409186AAF02B}" destId="{C4C4D9D9-4C18-4B3D-8731-C8775D618FF5}" srcOrd="1" destOrd="0" presId="urn:microsoft.com/office/officeart/2005/8/layout/hierarchy3"/>
    <dgm:cxn modelId="{563529D9-24AF-4D6D-BB98-AF016DC6ED15}" type="presParOf" srcId="{27AA9A6F-9045-4882-B12A-4B6D79B1CBAC}" destId="{2CC7C280-F823-44DC-9B43-35FD3249CA79}" srcOrd="1" destOrd="0" presId="urn:microsoft.com/office/officeart/2005/8/layout/hierarchy3"/>
    <dgm:cxn modelId="{2C9B7543-7774-4627-931E-51D66A1E4AF7}" type="presParOf" srcId="{2CC7C280-F823-44DC-9B43-35FD3249CA79}" destId="{E350B8BA-615A-4D1A-BD36-B85CF993A1DD}" srcOrd="0" destOrd="0" presId="urn:microsoft.com/office/officeart/2005/8/layout/hierarchy3"/>
    <dgm:cxn modelId="{F40A8608-D221-4B1C-834D-FEA01E54EB0A}" type="presParOf" srcId="{2CC7C280-F823-44DC-9B43-35FD3249CA79}" destId="{D74D64C4-8AD8-489C-8F3C-7E8A44CE9AA4}" srcOrd="1" destOrd="0" presId="urn:microsoft.com/office/officeart/2005/8/layout/hierarchy3"/>
    <dgm:cxn modelId="{EDECEB01-63C8-4B97-BF99-4A7AEBD2FDB7}" type="presParOf" srcId="{48CC16AF-BE90-47CD-BD6A-A9C5477938F2}" destId="{F6D3676D-426D-4B1E-9864-3A99534C6893}" srcOrd="1" destOrd="0" presId="urn:microsoft.com/office/officeart/2005/8/layout/hierarchy3"/>
    <dgm:cxn modelId="{6F9E4E3D-CB4D-4678-A064-4BAA293E85B2}" type="presParOf" srcId="{F6D3676D-426D-4B1E-9864-3A99534C6893}" destId="{33867EC7-8CB3-4C47-A555-E2246F7AF9F8}" srcOrd="0" destOrd="0" presId="urn:microsoft.com/office/officeart/2005/8/layout/hierarchy3"/>
    <dgm:cxn modelId="{6ABCE608-A358-45FC-9ACE-06637A2307BE}" type="presParOf" srcId="{33867EC7-8CB3-4C47-A555-E2246F7AF9F8}" destId="{A7D7A1FD-D3C3-4194-A525-FE8C35BA290B}" srcOrd="0" destOrd="0" presId="urn:microsoft.com/office/officeart/2005/8/layout/hierarchy3"/>
    <dgm:cxn modelId="{0BC689EE-001E-411D-9558-9082D480DE06}" type="presParOf" srcId="{33867EC7-8CB3-4C47-A555-E2246F7AF9F8}" destId="{144291EA-5ABD-4704-93BD-78CFA4AA3C9C}" srcOrd="1" destOrd="0" presId="urn:microsoft.com/office/officeart/2005/8/layout/hierarchy3"/>
    <dgm:cxn modelId="{6EB39C3B-6A55-4021-93F6-30507F613DC2}" type="presParOf" srcId="{F6D3676D-426D-4B1E-9864-3A99534C6893}" destId="{33395A98-E2CE-4F3F-B9B3-25C026CE2221}" srcOrd="1" destOrd="0" presId="urn:microsoft.com/office/officeart/2005/8/layout/hierarchy3"/>
    <dgm:cxn modelId="{B15BA636-CA6C-4C5F-AF31-472FE2DAB841}" type="presParOf" srcId="{33395A98-E2CE-4F3F-B9B3-25C026CE2221}" destId="{C78E0D8E-9181-4BBE-88B0-1C38A6CB0EBF}" srcOrd="0" destOrd="0" presId="urn:microsoft.com/office/officeart/2005/8/layout/hierarchy3"/>
    <dgm:cxn modelId="{5B1C9A7B-DCEC-4842-91AB-F04607865355}" type="presParOf" srcId="{33395A98-E2CE-4F3F-B9B3-25C026CE2221}" destId="{6C4554C6-DF14-472E-8D76-D2840D8A9FF1}" srcOrd="1" destOrd="0" presId="urn:microsoft.com/office/officeart/2005/8/layout/hierarchy3"/>
    <dgm:cxn modelId="{347AB5DA-D0F4-4D6E-B603-7DF1719175D2}" type="presParOf" srcId="{33395A98-E2CE-4F3F-B9B3-25C026CE2221}" destId="{CB1DB36B-34A5-430C-81D8-2CDA7B5765C3}" srcOrd="2" destOrd="0" presId="urn:microsoft.com/office/officeart/2005/8/layout/hierarchy3"/>
    <dgm:cxn modelId="{776CEEB5-A5F4-452E-A458-1B28420A25FF}" type="presParOf" srcId="{33395A98-E2CE-4F3F-B9B3-25C026CE2221}" destId="{F8A26246-7033-4E48-A705-B60F9764C72C}" srcOrd="3" destOrd="0" presId="urn:microsoft.com/office/officeart/2005/8/layout/hierarchy3"/>
    <dgm:cxn modelId="{2659680E-E0D0-4A67-B313-304E4CFF0528}" type="presParOf" srcId="{33395A98-E2CE-4F3F-B9B3-25C026CE2221}" destId="{960A965C-258F-4F67-88D2-E14E22E3A6A8}" srcOrd="4" destOrd="0" presId="urn:microsoft.com/office/officeart/2005/8/layout/hierarchy3"/>
    <dgm:cxn modelId="{35DCE5DC-0AC5-4CE1-9E78-E9B986F8E28B}" type="presParOf" srcId="{33395A98-E2CE-4F3F-B9B3-25C026CE2221}" destId="{F9EEF5F1-111A-4BF5-B900-B1E7A0E99D14}" srcOrd="5" destOrd="0" presId="urn:microsoft.com/office/officeart/2005/8/layout/hierarchy3"/>
    <dgm:cxn modelId="{99ADE57C-8565-4BD5-B325-1E4D5DC6F139}" type="presParOf" srcId="{33395A98-E2CE-4F3F-B9B3-25C026CE2221}" destId="{ECA2C4B7-4951-4149-9A3E-C7FBFBBCFE4B}" srcOrd="6" destOrd="0" presId="urn:microsoft.com/office/officeart/2005/8/layout/hierarchy3"/>
    <dgm:cxn modelId="{54266ADF-CFE5-4C23-B475-EE490CC70C0E}" type="presParOf" srcId="{33395A98-E2CE-4F3F-B9B3-25C026CE2221}" destId="{04135CC1-2209-4D8F-A588-8341448A5FDE}" srcOrd="7" destOrd="0" presId="urn:microsoft.com/office/officeart/2005/8/layout/hierarchy3"/>
    <dgm:cxn modelId="{10CBBF93-0145-4C81-91E3-FCD270BB77F8}" type="presParOf" srcId="{48CC16AF-BE90-47CD-BD6A-A9C5477938F2}" destId="{036CAC14-9A90-4E3C-B1AB-C099B2E4170C}" srcOrd="2" destOrd="0" presId="urn:microsoft.com/office/officeart/2005/8/layout/hierarchy3"/>
    <dgm:cxn modelId="{6FA7CB2F-547B-4DD0-9337-98B95C8F84BE}" type="presParOf" srcId="{036CAC14-9A90-4E3C-B1AB-C099B2E4170C}" destId="{8415122C-F49E-41ED-BBB7-53ED7A8AAAA6}" srcOrd="0" destOrd="0" presId="urn:microsoft.com/office/officeart/2005/8/layout/hierarchy3"/>
    <dgm:cxn modelId="{A6FC8108-27B7-4A40-A810-B0E60BEC5528}" type="presParOf" srcId="{8415122C-F49E-41ED-BBB7-53ED7A8AAAA6}" destId="{2BBCB8C0-3D01-4014-8608-CD89465E0893}" srcOrd="0" destOrd="0" presId="urn:microsoft.com/office/officeart/2005/8/layout/hierarchy3"/>
    <dgm:cxn modelId="{8D98185C-5C5A-4638-B932-42719D9AFC59}" type="presParOf" srcId="{8415122C-F49E-41ED-BBB7-53ED7A8AAAA6}" destId="{D3B756BB-564D-4030-8262-4731364C4036}" srcOrd="1" destOrd="0" presId="urn:microsoft.com/office/officeart/2005/8/layout/hierarchy3"/>
    <dgm:cxn modelId="{10CA211E-1DD8-489A-A516-3F521FECA118}" type="presParOf" srcId="{036CAC14-9A90-4E3C-B1AB-C099B2E4170C}" destId="{232FB350-070C-4432-BB00-783986BDFA7D}" srcOrd="1" destOrd="0" presId="urn:microsoft.com/office/officeart/2005/8/layout/hierarchy3"/>
    <dgm:cxn modelId="{2B63DE53-29AB-4A78-98F5-CE6AE03664FB}" type="presParOf" srcId="{232FB350-070C-4432-BB00-783986BDFA7D}" destId="{E15FC446-32F4-4190-879C-65B087476F72}" srcOrd="0" destOrd="0" presId="urn:microsoft.com/office/officeart/2005/8/layout/hierarchy3"/>
    <dgm:cxn modelId="{3AD0CE7A-BFD8-4DE9-AEE3-12E109025390}" type="presParOf" srcId="{232FB350-070C-4432-BB00-783986BDFA7D}" destId="{AD21FB72-C359-4533-8888-146079493384}" srcOrd="1" destOrd="0" presId="urn:microsoft.com/office/officeart/2005/8/layout/hierarchy3"/>
    <dgm:cxn modelId="{A09B7BBE-8AC8-4E79-AD39-F7992D5DF3AA}" type="presParOf" srcId="{232FB350-070C-4432-BB00-783986BDFA7D}" destId="{3D2FBDF5-EC52-4B71-8FA9-9DD8C82810F1}" srcOrd="2" destOrd="0" presId="urn:microsoft.com/office/officeart/2005/8/layout/hierarchy3"/>
    <dgm:cxn modelId="{AD86AC94-031E-4B3A-B64D-CBAF1A4AA8E9}" type="presParOf" srcId="{232FB350-070C-4432-BB00-783986BDFA7D}" destId="{F6303F19-6E49-4D15-AB4E-A6ED42CEC9C0}" srcOrd="3" destOrd="0" presId="urn:microsoft.com/office/officeart/2005/8/layout/hierarchy3"/>
    <dgm:cxn modelId="{BBC5ED35-CEBF-42D3-AC4E-9C7DA2716252}" type="presParOf" srcId="{232FB350-070C-4432-BB00-783986BDFA7D}" destId="{4DAFF18A-5438-40C1-9B8C-9F7496E05E2F}" srcOrd="4" destOrd="0" presId="urn:microsoft.com/office/officeart/2005/8/layout/hierarchy3"/>
    <dgm:cxn modelId="{266B444D-608B-465E-8816-50F95AFF32D0}" type="presParOf" srcId="{232FB350-070C-4432-BB00-783986BDFA7D}" destId="{272C9DE9-0E57-4180-8748-DC29A77999A3}" srcOrd="5" destOrd="0" presId="urn:microsoft.com/office/officeart/2005/8/layout/hierarchy3"/>
    <dgm:cxn modelId="{704677CF-98EE-4839-BB21-C7D4ACA7BFED}" type="presParOf" srcId="{48CC16AF-BE90-47CD-BD6A-A9C5477938F2}" destId="{E0F78872-6597-40ED-899E-4EC32D8D8B68}" srcOrd="3" destOrd="0" presId="urn:microsoft.com/office/officeart/2005/8/layout/hierarchy3"/>
    <dgm:cxn modelId="{E810963B-A585-40E8-ABC1-7BE7D3C5E8E4}" type="presParOf" srcId="{E0F78872-6597-40ED-899E-4EC32D8D8B68}" destId="{627FDB01-623E-421A-BEDA-13A3F26147C0}" srcOrd="0" destOrd="0" presId="urn:microsoft.com/office/officeart/2005/8/layout/hierarchy3"/>
    <dgm:cxn modelId="{FB0A8E8C-2D83-466D-A5E3-4CE0EA78F60F}" type="presParOf" srcId="{627FDB01-623E-421A-BEDA-13A3F26147C0}" destId="{EFF1F8B8-160D-41AA-A106-023337D9B1BD}" srcOrd="0" destOrd="0" presId="urn:microsoft.com/office/officeart/2005/8/layout/hierarchy3"/>
    <dgm:cxn modelId="{6E2E4193-04C2-421E-BE45-541727584277}" type="presParOf" srcId="{627FDB01-623E-421A-BEDA-13A3F26147C0}" destId="{213B373A-A82E-4523-AE75-5D5A51A5CE0A}" srcOrd="1" destOrd="0" presId="urn:microsoft.com/office/officeart/2005/8/layout/hierarchy3"/>
    <dgm:cxn modelId="{30D897A7-21EF-43AC-93DA-F6C5E4E91B55}" type="presParOf" srcId="{E0F78872-6597-40ED-899E-4EC32D8D8B68}" destId="{4D0D7E96-D4BD-417C-B8F7-2EC98D315325}" srcOrd="1" destOrd="0" presId="urn:microsoft.com/office/officeart/2005/8/layout/hierarchy3"/>
    <dgm:cxn modelId="{12571C29-6589-42AD-9DB1-30EC8CAED466}" type="presParOf" srcId="{4D0D7E96-D4BD-417C-B8F7-2EC98D315325}" destId="{B9627C4B-1EEF-446E-A4D7-A6643BB69152}" srcOrd="0" destOrd="0" presId="urn:microsoft.com/office/officeart/2005/8/layout/hierarchy3"/>
    <dgm:cxn modelId="{1CAD865E-CC96-4C24-8955-BB6D1F0DD86A}" type="presParOf" srcId="{4D0D7E96-D4BD-417C-B8F7-2EC98D315325}" destId="{5542D7FF-C816-426C-88F4-DBC5596100F8}" srcOrd="1" destOrd="0" presId="urn:microsoft.com/office/officeart/2005/8/layout/hierarchy3"/>
    <dgm:cxn modelId="{AB51D489-E421-47A6-BBD4-3B82C03CF41A}" type="presParOf" srcId="{4D0D7E96-D4BD-417C-B8F7-2EC98D315325}" destId="{F17D6488-4A2A-4FE0-B02A-0878FBDF0723}" srcOrd="2" destOrd="0" presId="urn:microsoft.com/office/officeart/2005/8/layout/hierarchy3"/>
    <dgm:cxn modelId="{14DDB629-B511-4BD7-9F7A-2CE46F49743A}" type="presParOf" srcId="{4D0D7E96-D4BD-417C-B8F7-2EC98D315325}" destId="{05FA39C3-7E26-4AB5-8A43-7616D47EFBAE}" srcOrd="3" destOrd="0" presId="urn:microsoft.com/office/officeart/2005/8/layout/hierarchy3"/>
    <dgm:cxn modelId="{E6A0437E-AEEF-467C-B48A-DD0BDD4E577F}" type="presParOf" srcId="{4D0D7E96-D4BD-417C-B8F7-2EC98D315325}" destId="{9C249A3C-4BB8-4C23-A06C-6A0965CFBC81}" srcOrd="4" destOrd="0" presId="urn:microsoft.com/office/officeart/2005/8/layout/hierarchy3"/>
    <dgm:cxn modelId="{B2A4EBD7-E92E-4BFE-89B5-054DD56EC7BA}" type="presParOf" srcId="{4D0D7E96-D4BD-417C-B8F7-2EC98D315325}" destId="{D5BF2CEB-BFE3-47FE-96E0-563E97BD5A86}" srcOrd="5" destOrd="0" presId="urn:microsoft.com/office/officeart/2005/8/layout/hierarchy3"/>
    <dgm:cxn modelId="{E0F82935-078B-4FB4-826E-F9AB2EA84727}" type="presParOf" srcId="{4D0D7E96-D4BD-417C-B8F7-2EC98D315325}" destId="{BCBBF929-BA96-45BA-B673-F6BAF4F89E18}" srcOrd="6" destOrd="0" presId="urn:microsoft.com/office/officeart/2005/8/layout/hierarchy3"/>
    <dgm:cxn modelId="{A2EA6FB2-30C0-428E-90B9-30648778B77C}" type="presParOf" srcId="{4D0D7E96-D4BD-417C-B8F7-2EC98D315325}" destId="{64977B32-B5DF-4DCA-8C2E-49CBF8416AD5}" srcOrd="7" destOrd="0" presId="urn:microsoft.com/office/officeart/2005/8/layout/hierarchy3"/>
    <dgm:cxn modelId="{904E129B-CFC9-460F-9741-71B0CFFC8858}" type="presParOf" srcId="{48CC16AF-BE90-47CD-BD6A-A9C5477938F2}" destId="{E9AA8420-7545-4FB5-8C3F-CC80DE76BF23}" srcOrd="4" destOrd="0" presId="urn:microsoft.com/office/officeart/2005/8/layout/hierarchy3"/>
    <dgm:cxn modelId="{15A51980-C104-42AF-A4C7-B743CCB56C11}" type="presParOf" srcId="{E9AA8420-7545-4FB5-8C3F-CC80DE76BF23}" destId="{FD54F4B8-922F-45B3-ACD3-1529BDC2CBFB}" srcOrd="0" destOrd="0" presId="urn:microsoft.com/office/officeart/2005/8/layout/hierarchy3"/>
    <dgm:cxn modelId="{4D00DFC4-5441-4F6D-8366-340179C7FB18}" type="presParOf" srcId="{FD54F4B8-922F-45B3-ACD3-1529BDC2CBFB}" destId="{734BE974-8100-492E-8557-C8FAFC64E0DB}" srcOrd="0" destOrd="0" presId="urn:microsoft.com/office/officeart/2005/8/layout/hierarchy3"/>
    <dgm:cxn modelId="{60B777DD-E043-4261-B71C-FCBDAA09C7F5}" type="presParOf" srcId="{FD54F4B8-922F-45B3-ACD3-1529BDC2CBFB}" destId="{42C3E579-B791-437A-9260-BDD4C0AFFEA0}" srcOrd="1" destOrd="0" presId="urn:microsoft.com/office/officeart/2005/8/layout/hierarchy3"/>
    <dgm:cxn modelId="{21B25AD7-33D6-4A3C-8399-001FB70D936A}" type="presParOf" srcId="{E9AA8420-7545-4FB5-8C3F-CC80DE76BF23}" destId="{80D0C31B-8A71-4D06-88A1-651CF792CD99}" srcOrd="1" destOrd="0" presId="urn:microsoft.com/office/officeart/2005/8/layout/hierarchy3"/>
    <dgm:cxn modelId="{D176A53A-D281-430A-95CC-2ABDAFD605F3}" type="presParOf" srcId="{80D0C31B-8A71-4D06-88A1-651CF792CD99}" destId="{7BCDEA7B-CBB7-40A4-8C7A-EE4D178DA471}" srcOrd="0" destOrd="0" presId="urn:microsoft.com/office/officeart/2005/8/layout/hierarchy3"/>
    <dgm:cxn modelId="{12193477-5555-401F-86DB-AD61EE6480D4}" type="presParOf" srcId="{80D0C31B-8A71-4D06-88A1-651CF792CD99}" destId="{70B56E7A-2A77-4CB5-BB8A-5059499BDEFC}" srcOrd="1" destOrd="0" presId="urn:microsoft.com/office/officeart/2005/8/layout/hierarchy3"/>
    <dgm:cxn modelId="{2D866585-1E80-4C34-8E5B-664C2E026B57}" type="presParOf" srcId="{80D0C31B-8A71-4D06-88A1-651CF792CD99}" destId="{06874138-C3B0-42DD-A848-77C1A9D3965A}" srcOrd="2" destOrd="0" presId="urn:microsoft.com/office/officeart/2005/8/layout/hierarchy3"/>
    <dgm:cxn modelId="{0CC6F576-AC76-4471-9680-4990C1295CFE}" type="presParOf" srcId="{80D0C31B-8A71-4D06-88A1-651CF792CD99}" destId="{AF0FC64B-2477-4DCF-9493-E41DAC6CC5E3}" srcOrd="3" destOrd="0" presId="urn:microsoft.com/office/officeart/2005/8/layout/hierarchy3"/>
    <dgm:cxn modelId="{3A40E386-BE3E-47F3-B015-ED1086A77531}" type="presParOf" srcId="{80D0C31B-8A71-4D06-88A1-651CF792CD99}" destId="{2C29FE4E-D829-4E3F-97F5-FD12DEC85E76}" srcOrd="4" destOrd="0" presId="urn:microsoft.com/office/officeart/2005/8/layout/hierarchy3"/>
    <dgm:cxn modelId="{E1732A07-2150-472E-B0E3-6792E6D03A69}" type="presParOf" srcId="{80D0C31B-8A71-4D06-88A1-651CF792CD99}" destId="{D335D5FF-9A6F-4070-B908-696B9B430C2D}" srcOrd="5" destOrd="0" presId="urn:microsoft.com/office/officeart/2005/8/layout/hierarchy3"/>
    <dgm:cxn modelId="{987E88E0-4086-465F-B53E-ED470E2EB162}" type="presParOf" srcId="{80D0C31B-8A71-4D06-88A1-651CF792CD99}" destId="{8F296AAD-C5ED-4215-B88D-4F62FAD4BB48}" srcOrd="6" destOrd="0" presId="urn:microsoft.com/office/officeart/2005/8/layout/hierarchy3"/>
    <dgm:cxn modelId="{CFC2F90D-FD86-4956-A548-20BEB3092E64}" type="presParOf" srcId="{80D0C31B-8A71-4D06-88A1-651CF792CD99}" destId="{06EFA7CC-CBA6-486A-8A4C-051A135682E8}" srcOrd="7" destOrd="0" presId="urn:microsoft.com/office/officeart/2005/8/layout/hierarchy3"/>
    <dgm:cxn modelId="{5024B653-5F37-452B-8E11-73C2E4DE276B}" type="presParOf" srcId="{80D0C31B-8A71-4D06-88A1-651CF792CD99}" destId="{2AEDECB6-9E55-47C9-AE6E-C12406CAF249}" srcOrd="8" destOrd="0" presId="urn:microsoft.com/office/officeart/2005/8/layout/hierarchy3"/>
    <dgm:cxn modelId="{2BAC03AD-21FF-4252-A1AD-73B17E42B57F}" type="presParOf" srcId="{80D0C31B-8A71-4D06-88A1-651CF792CD99}" destId="{DAC4FC41-E6F5-483C-A25D-1F007F29F8A0}" srcOrd="9" destOrd="0" presId="urn:microsoft.com/office/officeart/2005/8/layout/hierarchy3"/>
    <dgm:cxn modelId="{6B63DC7F-65D9-4778-AF60-3E9AD7415BE5}" type="presParOf" srcId="{80D0C31B-8A71-4D06-88A1-651CF792CD99}" destId="{97F9E3F2-7A13-490B-99F0-F6A6BB5E90A0}" srcOrd="10" destOrd="0" presId="urn:microsoft.com/office/officeart/2005/8/layout/hierarchy3"/>
    <dgm:cxn modelId="{642B808D-2595-4B84-8FC7-5F21888E5045}" type="presParOf" srcId="{80D0C31B-8A71-4D06-88A1-651CF792CD99}" destId="{D9CFF91D-0455-4A35-8957-92764E645C3B}" srcOrd="11" destOrd="0" presId="urn:microsoft.com/office/officeart/2005/8/layout/hierarchy3"/>
    <dgm:cxn modelId="{016E7579-1F8B-4D77-B3C7-414087C1CDC3}" type="presParOf" srcId="{80D0C31B-8A71-4D06-88A1-651CF792CD99}" destId="{A11C7F8D-4E55-452B-A7B4-E29C7CFBF991}" srcOrd="12" destOrd="0" presId="urn:microsoft.com/office/officeart/2005/8/layout/hierarchy3"/>
    <dgm:cxn modelId="{DB6F777C-B966-455D-ADA6-2605EBA4EC6A}" type="presParOf" srcId="{80D0C31B-8A71-4D06-88A1-651CF792CD99}" destId="{9DCBE08B-B849-4964-9C8A-2C4142D8A2E3}" srcOrd="13" destOrd="0" presId="urn:microsoft.com/office/officeart/2005/8/layout/hierarchy3"/>
    <dgm:cxn modelId="{34A81AEC-CA80-4C93-B0BD-51811ACA5B34}" type="presParOf" srcId="{80D0C31B-8A71-4D06-88A1-651CF792CD99}" destId="{F8897F19-A46E-4645-825D-5887C472308A}" srcOrd="14" destOrd="0" presId="urn:microsoft.com/office/officeart/2005/8/layout/hierarchy3"/>
    <dgm:cxn modelId="{0A8B94CA-6F3A-44E2-98A8-F38BA18E3927}" type="presParOf" srcId="{80D0C31B-8A71-4D06-88A1-651CF792CD99}" destId="{4A3DC358-74A1-401B-B203-5E4B0E24D061}" srcOrd="15" destOrd="0" presId="urn:microsoft.com/office/officeart/2005/8/layout/hierarchy3"/>
    <dgm:cxn modelId="{CEDDFE56-6C1D-41B0-AE1E-337A5AD037AB}" type="presParOf" srcId="{80D0C31B-8A71-4D06-88A1-651CF792CD99}" destId="{77EE8ED3-9A71-4FD9-8C83-E7F756D2233A}" srcOrd="16" destOrd="0" presId="urn:microsoft.com/office/officeart/2005/8/layout/hierarchy3"/>
    <dgm:cxn modelId="{579A403E-D99B-4532-BC87-F7C6B8556E28}" type="presParOf" srcId="{80D0C31B-8A71-4D06-88A1-651CF792CD99}" destId="{A52C4DE4-D07D-44CA-B0F4-D1DFDF037088}" srcOrd="17" destOrd="0" presId="urn:microsoft.com/office/officeart/2005/8/layout/hierarchy3"/>
    <dgm:cxn modelId="{C3EE0595-8D75-4CCB-B033-79C4B15BABDD}" type="presParOf" srcId="{80D0C31B-8A71-4D06-88A1-651CF792CD99}" destId="{34CE93A8-B94A-4EC2-8372-6E1BEEEEB24E}" srcOrd="18" destOrd="0" presId="urn:microsoft.com/office/officeart/2005/8/layout/hierarchy3"/>
    <dgm:cxn modelId="{8CC70B6B-38C2-4C3C-A416-ED282A2E9F6E}" type="presParOf" srcId="{80D0C31B-8A71-4D06-88A1-651CF792CD99}" destId="{C39AE66E-A28F-47E9-90FC-C524587A1618}" srcOrd="1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D1B1-3F02-4AE3-A108-3011A29EABF7}">
      <dsp:nvSpPr>
        <dsp:cNvPr id="0" name=""/>
        <dsp:cNvSpPr/>
      </dsp:nvSpPr>
      <dsp:spPr>
        <a:xfrm rot="10800000">
          <a:off x="1092188" y="1519"/>
          <a:ext cx="6184922"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1  Basic Requirements</a:t>
          </a:r>
          <a:endParaRPr lang="en-US" sz="2400" b="1" kern="1200" dirty="0">
            <a:latin typeface="+mj-lt"/>
          </a:endParaRPr>
        </a:p>
      </dsp:txBody>
      <dsp:txXfrm rot="10800000">
        <a:off x="1224468" y="1519"/>
        <a:ext cx="6052642" cy="529119"/>
      </dsp:txXfrm>
    </dsp:sp>
    <dsp:sp modelId="{6C0E79AD-6583-4179-88CF-339F7CDEF247}">
      <dsp:nvSpPr>
        <dsp:cNvPr id="0" name=""/>
        <dsp:cNvSpPr/>
      </dsp:nvSpPr>
      <dsp:spPr>
        <a:xfrm>
          <a:off x="854864" y="1519"/>
          <a:ext cx="529119" cy="529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9116389-27A2-46C6-8876-242803431999}">
      <dsp:nvSpPr>
        <dsp:cNvPr id="0" name=""/>
        <dsp:cNvSpPr/>
      </dsp:nvSpPr>
      <dsp:spPr>
        <a:xfrm rot="10800000">
          <a:off x="1096028" y="688585"/>
          <a:ext cx="6177242"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2   NTD Guidance   </a:t>
          </a:r>
          <a:endParaRPr lang="en-US" sz="2400" b="1" kern="1200" dirty="0">
            <a:latin typeface="+mj-lt"/>
          </a:endParaRPr>
        </a:p>
      </dsp:txBody>
      <dsp:txXfrm rot="10800000">
        <a:off x="1228308" y="688585"/>
        <a:ext cx="6044962" cy="529119"/>
      </dsp:txXfrm>
    </dsp:sp>
    <dsp:sp modelId="{206468C1-44E1-43EB-8CC2-C3B344448EB4}">
      <dsp:nvSpPr>
        <dsp:cNvPr id="0" name=""/>
        <dsp:cNvSpPr/>
      </dsp:nvSpPr>
      <dsp:spPr>
        <a:xfrm>
          <a:off x="854864" y="688585"/>
          <a:ext cx="529119" cy="529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AC98B3-7D80-4800-BC3A-CF3BA84CFCA8}">
      <dsp:nvSpPr>
        <dsp:cNvPr id="0" name=""/>
        <dsp:cNvSpPr/>
      </dsp:nvSpPr>
      <dsp:spPr>
        <a:xfrm rot="10800000">
          <a:off x="1064416" y="1375650"/>
          <a:ext cx="6240467"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3   Super Circular Requirements   </a:t>
          </a:r>
          <a:endParaRPr lang="en-US" sz="2400" b="1" kern="1200" dirty="0">
            <a:latin typeface="+mj-lt"/>
          </a:endParaRPr>
        </a:p>
      </dsp:txBody>
      <dsp:txXfrm rot="10800000">
        <a:off x="1196696" y="1375650"/>
        <a:ext cx="6108187" cy="529119"/>
      </dsp:txXfrm>
    </dsp:sp>
    <dsp:sp modelId="{A2A91498-2BAF-4A0C-8A79-531ECEB72BA0}">
      <dsp:nvSpPr>
        <dsp:cNvPr id="0" name=""/>
        <dsp:cNvSpPr/>
      </dsp:nvSpPr>
      <dsp:spPr>
        <a:xfrm>
          <a:off x="838038" y="1375650"/>
          <a:ext cx="529119" cy="529119"/>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8C76F4-F80E-457A-AB15-6A4C82833351}">
      <dsp:nvSpPr>
        <dsp:cNvPr id="0" name=""/>
        <dsp:cNvSpPr/>
      </dsp:nvSpPr>
      <dsp:spPr>
        <a:xfrm rot="10800000">
          <a:off x="1146814" y="2062715"/>
          <a:ext cx="6082015"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4   FTA Requirements in New Circular</a:t>
          </a:r>
          <a:endParaRPr lang="en-US" sz="2400" b="1" kern="1200" dirty="0">
            <a:latin typeface="+mj-lt"/>
          </a:endParaRPr>
        </a:p>
      </dsp:txBody>
      <dsp:txXfrm rot="10800000">
        <a:off x="1279094" y="2062715"/>
        <a:ext cx="5949735" cy="529119"/>
      </dsp:txXfrm>
    </dsp:sp>
    <dsp:sp modelId="{ABBAF4A9-4051-4BEE-9E76-0EEE13492608}">
      <dsp:nvSpPr>
        <dsp:cNvPr id="0" name=""/>
        <dsp:cNvSpPr/>
      </dsp:nvSpPr>
      <dsp:spPr>
        <a:xfrm>
          <a:off x="848306" y="2062715"/>
          <a:ext cx="529119" cy="529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4685B89-7BE4-4353-A821-C5633209806E}">
      <dsp:nvSpPr>
        <dsp:cNvPr id="0" name=""/>
        <dsp:cNvSpPr/>
      </dsp:nvSpPr>
      <dsp:spPr>
        <a:xfrm rot="10800000">
          <a:off x="1146814" y="2749780"/>
          <a:ext cx="6082015"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5   Other Considerations</a:t>
          </a:r>
          <a:endParaRPr lang="en-US" sz="2400" b="1" kern="1200" dirty="0">
            <a:latin typeface="+mj-lt"/>
          </a:endParaRPr>
        </a:p>
      </dsp:txBody>
      <dsp:txXfrm rot="10800000">
        <a:off x="1279094" y="2749780"/>
        <a:ext cx="5949735" cy="529119"/>
      </dsp:txXfrm>
    </dsp:sp>
    <dsp:sp modelId="{9E35207A-84F5-4A03-8CE9-5EA21F58FE75}">
      <dsp:nvSpPr>
        <dsp:cNvPr id="0" name=""/>
        <dsp:cNvSpPr/>
      </dsp:nvSpPr>
      <dsp:spPr>
        <a:xfrm>
          <a:off x="877498" y="2749780"/>
          <a:ext cx="529119" cy="529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2CEC3A3-33C7-418E-8564-3B9A478ADAA4}">
      <dsp:nvSpPr>
        <dsp:cNvPr id="0" name=""/>
        <dsp:cNvSpPr/>
      </dsp:nvSpPr>
      <dsp:spPr>
        <a:xfrm rot="10800000">
          <a:off x="1146814" y="3436845"/>
          <a:ext cx="6082015"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6   Basic Budgeting Methods</a:t>
          </a:r>
          <a:endParaRPr lang="en-US" sz="2400" b="1" kern="1200" dirty="0">
            <a:latin typeface="+mj-lt"/>
          </a:endParaRPr>
        </a:p>
      </dsp:txBody>
      <dsp:txXfrm rot="10800000">
        <a:off x="1279094" y="3436845"/>
        <a:ext cx="5949735" cy="529119"/>
      </dsp:txXfrm>
    </dsp:sp>
    <dsp:sp modelId="{BE78C333-698D-429F-8DF9-8E3CB3342B57}">
      <dsp:nvSpPr>
        <dsp:cNvPr id="0" name=""/>
        <dsp:cNvSpPr/>
      </dsp:nvSpPr>
      <dsp:spPr>
        <a:xfrm>
          <a:off x="858285" y="3436845"/>
          <a:ext cx="529119" cy="529119"/>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4DF9C01-A699-40AA-8CE2-D55911121FF9}">
      <dsp:nvSpPr>
        <dsp:cNvPr id="0" name=""/>
        <dsp:cNvSpPr/>
      </dsp:nvSpPr>
      <dsp:spPr>
        <a:xfrm rot="10800000">
          <a:off x="1178246" y="4123910"/>
          <a:ext cx="6040106" cy="529119"/>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3327" tIns="91440" rIns="170688"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7   Cost Allocation</a:t>
          </a:r>
          <a:endParaRPr lang="en-US" sz="2400" b="1" kern="1200" dirty="0">
            <a:latin typeface="+mj-lt"/>
          </a:endParaRPr>
        </a:p>
      </dsp:txBody>
      <dsp:txXfrm rot="10800000">
        <a:off x="1310526" y="4123910"/>
        <a:ext cx="5907826" cy="529119"/>
      </dsp:txXfrm>
    </dsp:sp>
    <dsp:sp modelId="{4B55FB90-17DA-4060-B654-4C673C43C5A3}">
      <dsp:nvSpPr>
        <dsp:cNvPr id="0" name=""/>
        <dsp:cNvSpPr/>
      </dsp:nvSpPr>
      <dsp:spPr>
        <a:xfrm>
          <a:off x="858048" y="4123910"/>
          <a:ext cx="529119" cy="5291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DF1BA-1EFE-4DDC-9091-640149EA6533}">
      <dsp:nvSpPr>
        <dsp:cNvPr id="0" name=""/>
        <dsp:cNvSpPr/>
      </dsp:nvSpPr>
      <dsp:spPr>
        <a:xfrm>
          <a:off x="1480126" y="454497"/>
          <a:ext cx="3145375" cy="3145375"/>
        </a:xfrm>
        <a:prstGeom prst="blockArc">
          <a:avLst>
            <a:gd name="adj1" fmla="val 12600000"/>
            <a:gd name="adj2" fmla="val 16200000"/>
            <a:gd name="adj3" fmla="val 4517"/>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C0F71B-ECA0-4ED5-A0D7-B0F1CD09969F}">
      <dsp:nvSpPr>
        <dsp:cNvPr id="0" name=""/>
        <dsp:cNvSpPr/>
      </dsp:nvSpPr>
      <dsp:spPr>
        <a:xfrm>
          <a:off x="1480126" y="454497"/>
          <a:ext cx="3145375" cy="3145375"/>
        </a:xfrm>
        <a:prstGeom prst="blockArc">
          <a:avLst>
            <a:gd name="adj1" fmla="val 9000000"/>
            <a:gd name="adj2" fmla="val 12600000"/>
            <a:gd name="adj3" fmla="val 4517"/>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7D27CB-C70B-4E49-95D0-74DC26CC1D0C}">
      <dsp:nvSpPr>
        <dsp:cNvPr id="0" name=""/>
        <dsp:cNvSpPr/>
      </dsp:nvSpPr>
      <dsp:spPr>
        <a:xfrm>
          <a:off x="1480126" y="454497"/>
          <a:ext cx="3145375" cy="3145375"/>
        </a:xfrm>
        <a:prstGeom prst="blockArc">
          <a:avLst>
            <a:gd name="adj1" fmla="val 5400000"/>
            <a:gd name="adj2" fmla="val 9000000"/>
            <a:gd name="adj3" fmla="val 4517"/>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8727A7-5713-48AC-BA5B-5D14BAEDD5FA}">
      <dsp:nvSpPr>
        <dsp:cNvPr id="0" name=""/>
        <dsp:cNvSpPr/>
      </dsp:nvSpPr>
      <dsp:spPr>
        <a:xfrm>
          <a:off x="1480126" y="454497"/>
          <a:ext cx="3145375" cy="3145375"/>
        </a:xfrm>
        <a:prstGeom prst="blockArc">
          <a:avLst>
            <a:gd name="adj1" fmla="val 1800000"/>
            <a:gd name="adj2" fmla="val 5400000"/>
            <a:gd name="adj3" fmla="val 4517"/>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FA041A-FA64-414D-B8B2-2232CC1E587F}">
      <dsp:nvSpPr>
        <dsp:cNvPr id="0" name=""/>
        <dsp:cNvSpPr/>
      </dsp:nvSpPr>
      <dsp:spPr>
        <a:xfrm>
          <a:off x="1480126" y="454497"/>
          <a:ext cx="3145375" cy="3145375"/>
        </a:xfrm>
        <a:prstGeom prst="blockArc">
          <a:avLst>
            <a:gd name="adj1" fmla="val 19800000"/>
            <a:gd name="adj2" fmla="val 1800000"/>
            <a:gd name="adj3" fmla="val 4517"/>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F2589D-0085-48DE-B2A1-4C1817EAE519}">
      <dsp:nvSpPr>
        <dsp:cNvPr id="0" name=""/>
        <dsp:cNvSpPr/>
      </dsp:nvSpPr>
      <dsp:spPr>
        <a:xfrm>
          <a:off x="1480126" y="454497"/>
          <a:ext cx="3145375" cy="3145375"/>
        </a:xfrm>
        <a:prstGeom prst="blockArc">
          <a:avLst>
            <a:gd name="adj1" fmla="val 16200000"/>
            <a:gd name="adj2" fmla="val 19800000"/>
            <a:gd name="adj3" fmla="val 4517"/>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037799-B001-4A47-9B90-45F9517CB0F4}">
      <dsp:nvSpPr>
        <dsp:cNvPr id="0" name=""/>
        <dsp:cNvSpPr/>
      </dsp:nvSpPr>
      <dsp:spPr>
        <a:xfrm>
          <a:off x="2348113" y="1322484"/>
          <a:ext cx="1409402" cy="140940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Financial System Management</a:t>
          </a:r>
        </a:p>
      </dsp:txBody>
      <dsp:txXfrm>
        <a:off x="2554515" y="1528886"/>
        <a:ext cx="996598" cy="996598"/>
      </dsp:txXfrm>
    </dsp:sp>
    <dsp:sp modelId="{056B2355-6229-4657-9F8A-E41B29D441C7}">
      <dsp:nvSpPr>
        <dsp:cNvPr id="0" name=""/>
        <dsp:cNvSpPr/>
      </dsp:nvSpPr>
      <dsp:spPr>
        <a:xfrm>
          <a:off x="2559523" y="-3276"/>
          <a:ext cx="986581" cy="98658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Budget Management</a:t>
          </a:r>
        </a:p>
      </dsp:txBody>
      <dsp:txXfrm>
        <a:off x="2704004" y="141205"/>
        <a:ext cx="697619" cy="697619"/>
      </dsp:txXfrm>
    </dsp:sp>
    <dsp:sp modelId="{7649700A-24E9-4223-A9FE-EA62FA24FC25}">
      <dsp:nvSpPr>
        <dsp:cNvPr id="0" name=""/>
        <dsp:cNvSpPr/>
      </dsp:nvSpPr>
      <dsp:spPr>
        <a:xfrm>
          <a:off x="3890752" y="765309"/>
          <a:ext cx="986581" cy="986581"/>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Receivable Management</a:t>
          </a:r>
        </a:p>
      </dsp:txBody>
      <dsp:txXfrm>
        <a:off x="4035233" y="909790"/>
        <a:ext cx="697619" cy="697619"/>
      </dsp:txXfrm>
    </dsp:sp>
    <dsp:sp modelId="{8A11D323-B734-430F-A2FD-F2BB208EE0F1}">
      <dsp:nvSpPr>
        <dsp:cNvPr id="0" name=""/>
        <dsp:cNvSpPr/>
      </dsp:nvSpPr>
      <dsp:spPr>
        <a:xfrm>
          <a:off x="3890752" y="2302480"/>
          <a:ext cx="986581" cy="98658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Fund Balance Management</a:t>
          </a:r>
        </a:p>
      </dsp:txBody>
      <dsp:txXfrm>
        <a:off x="4035233" y="2446961"/>
        <a:ext cx="697619" cy="697619"/>
      </dsp:txXfrm>
    </dsp:sp>
    <dsp:sp modelId="{EC016736-C717-4DDA-A4B6-4854859FFC58}">
      <dsp:nvSpPr>
        <dsp:cNvPr id="0" name=""/>
        <dsp:cNvSpPr/>
      </dsp:nvSpPr>
      <dsp:spPr>
        <a:xfrm>
          <a:off x="2549894" y="3061436"/>
          <a:ext cx="1005839" cy="1005839"/>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General </a:t>
          </a:r>
          <a:r>
            <a:rPr lang="en-US" sz="800" b="1" kern="1200" dirty="0"/>
            <a:t>Ledger</a:t>
          </a:r>
          <a:r>
            <a:rPr lang="en-US" sz="800" kern="1200" dirty="0"/>
            <a:t> </a:t>
          </a:r>
          <a:r>
            <a:rPr lang="en-US" sz="800" b="1" kern="1200" dirty="0"/>
            <a:t>Management</a:t>
          </a:r>
        </a:p>
      </dsp:txBody>
      <dsp:txXfrm>
        <a:off x="2697196" y="3208738"/>
        <a:ext cx="711235" cy="711235"/>
      </dsp:txXfrm>
    </dsp:sp>
    <dsp:sp modelId="{0B83448D-06AC-4CD6-98D9-D8E341DDBDF7}">
      <dsp:nvSpPr>
        <dsp:cNvPr id="0" name=""/>
        <dsp:cNvSpPr/>
      </dsp:nvSpPr>
      <dsp:spPr>
        <a:xfrm>
          <a:off x="1218665" y="2292851"/>
          <a:ext cx="1005839" cy="1005839"/>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Payment Management</a:t>
          </a:r>
        </a:p>
      </dsp:txBody>
      <dsp:txXfrm>
        <a:off x="1365967" y="2440153"/>
        <a:ext cx="711235" cy="711235"/>
      </dsp:txXfrm>
    </dsp:sp>
    <dsp:sp modelId="{C68268E8-660F-4FDF-A884-2377FD9C7F80}">
      <dsp:nvSpPr>
        <dsp:cNvPr id="0" name=""/>
        <dsp:cNvSpPr/>
      </dsp:nvSpPr>
      <dsp:spPr>
        <a:xfrm>
          <a:off x="1228294" y="765309"/>
          <a:ext cx="986581" cy="98658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a:t>Cost Management</a:t>
          </a:r>
        </a:p>
      </dsp:txBody>
      <dsp:txXfrm>
        <a:off x="1372775" y="909790"/>
        <a:ext cx="697619" cy="697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D1B1-3F02-4AE3-A108-3011A29EABF7}">
      <dsp:nvSpPr>
        <dsp:cNvPr id="0" name=""/>
        <dsp:cNvSpPr/>
      </dsp:nvSpPr>
      <dsp:spPr>
        <a:xfrm rot="10800000">
          <a:off x="1092564" y="1433"/>
          <a:ext cx="6184922"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3820" rIns="156464" bIns="83820" numCol="1" spcCol="1270" anchor="ctr" anchorCtr="0">
          <a:noAutofit/>
        </a:bodyPr>
        <a:lstStyle/>
        <a:p>
          <a:pPr lvl="0" algn="l" defTabSz="977900">
            <a:lnSpc>
              <a:spcPct val="90000"/>
            </a:lnSpc>
            <a:spcBef>
              <a:spcPct val="0"/>
            </a:spcBef>
            <a:spcAft>
              <a:spcPct val="35000"/>
            </a:spcAft>
          </a:pPr>
          <a:r>
            <a:rPr lang="en-US" sz="2200" b="1" kern="1200" dirty="0">
              <a:latin typeface="+mj-lt"/>
            </a:rPr>
            <a:t>1  Account Structures</a:t>
          </a:r>
        </a:p>
      </dsp:txBody>
      <dsp:txXfrm rot="10800000">
        <a:off x="1247774" y="1433"/>
        <a:ext cx="6029712" cy="620842"/>
      </dsp:txXfrm>
    </dsp:sp>
    <dsp:sp modelId="{6C0E79AD-6583-4179-88CF-339F7CDEF247}">
      <dsp:nvSpPr>
        <dsp:cNvPr id="0" name=""/>
        <dsp:cNvSpPr/>
      </dsp:nvSpPr>
      <dsp:spPr>
        <a:xfrm>
          <a:off x="760419" y="1433"/>
          <a:ext cx="620842" cy="6208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9116389-27A2-46C6-8876-242803431999}">
      <dsp:nvSpPr>
        <dsp:cNvPr id="0" name=""/>
        <dsp:cNvSpPr/>
      </dsp:nvSpPr>
      <dsp:spPr>
        <a:xfrm rot="10800000">
          <a:off x="1098325" y="807601"/>
          <a:ext cx="6177242"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3820" rIns="156464" bIns="83820" numCol="1" spcCol="1270" anchor="ctr" anchorCtr="0">
          <a:noAutofit/>
        </a:bodyPr>
        <a:lstStyle/>
        <a:p>
          <a:pPr lvl="0" algn="l" defTabSz="977900">
            <a:lnSpc>
              <a:spcPct val="90000"/>
            </a:lnSpc>
            <a:spcBef>
              <a:spcPct val="0"/>
            </a:spcBef>
            <a:spcAft>
              <a:spcPct val="35000"/>
            </a:spcAft>
          </a:pPr>
          <a:r>
            <a:rPr lang="en-US" sz="2200" b="1" kern="1200" dirty="0">
              <a:latin typeface="+mj-lt"/>
            </a:rPr>
            <a:t>2   Discussion/Background on Methods</a:t>
          </a:r>
        </a:p>
      </dsp:txBody>
      <dsp:txXfrm rot="10800000">
        <a:off x="1253535" y="807601"/>
        <a:ext cx="6022032" cy="620842"/>
      </dsp:txXfrm>
    </dsp:sp>
    <dsp:sp modelId="{206468C1-44E1-43EB-8CC2-C3B344448EB4}">
      <dsp:nvSpPr>
        <dsp:cNvPr id="0" name=""/>
        <dsp:cNvSpPr/>
      </dsp:nvSpPr>
      <dsp:spPr>
        <a:xfrm>
          <a:off x="762339" y="807601"/>
          <a:ext cx="620842" cy="6208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AC98B3-7D80-4800-BC3A-CF3BA84CFCA8}">
      <dsp:nvSpPr>
        <dsp:cNvPr id="0" name=""/>
        <dsp:cNvSpPr/>
      </dsp:nvSpPr>
      <dsp:spPr>
        <a:xfrm rot="10800000">
          <a:off x="1064416" y="1613769"/>
          <a:ext cx="6240467"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3820" rIns="156464" bIns="83820" numCol="1" spcCol="1270" anchor="ctr" anchorCtr="0">
          <a:noAutofit/>
        </a:bodyPr>
        <a:lstStyle/>
        <a:p>
          <a:pPr lvl="0" algn="l" defTabSz="977900">
            <a:lnSpc>
              <a:spcPct val="90000"/>
            </a:lnSpc>
            <a:spcBef>
              <a:spcPct val="0"/>
            </a:spcBef>
            <a:spcAft>
              <a:spcPct val="35000"/>
            </a:spcAft>
          </a:pPr>
          <a:r>
            <a:rPr lang="en-US" sz="2200" b="1" kern="1200" dirty="0">
              <a:latin typeface="+mj-lt"/>
            </a:rPr>
            <a:t>3   Review of Homework Assignments</a:t>
          </a:r>
        </a:p>
      </dsp:txBody>
      <dsp:txXfrm rot="10800000">
        <a:off x="1219626" y="1613769"/>
        <a:ext cx="6085257" cy="620842"/>
      </dsp:txXfrm>
    </dsp:sp>
    <dsp:sp modelId="{A2A91498-2BAF-4A0C-8A79-531ECEB72BA0}">
      <dsp:nvSpPr>
        <dsp:cNvPr id="0" name=""/>
        <dsp:cNvSpPr/>
      </dsp:nvSpPr>
      <dsp:spPr>
        <a:xfrm>
          <a:off x="740300" y="1613769"/>
          <a:ext cx="620842" cy="62084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68C76F4-F80E-457A-AB15-6A4C82833351}">
      <dsp:nvSpPr>
        <dsp:cNvPr id="0" name=""/>
        <dsp:cNvSpPr/>
      </dsp:nvSpPr>
      <dsp:spPr>
        <a:xfrm rot="10800000">
          <a:off x="1169745" y="2419938"/>
          <a:ext cx="6082015"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0010" rIns="149352" bIns="80010" numCol="1" spcCol="1270" anchor="ctr" anchorCtr="0">
          <a:noAutofit/>
        </a:bodyPr>
        <a:lstStyle/>
        <a:p>
          <a:pPr lvl="0" algn="l" defTabSz="933450">
            <a:lnSpc>
              <a:spcPct val="90000"/>
            </a:lnSpc>
            <a:spcBef>
              <a:spcPct val="0"/>
            </a:spcBef>
            <a:spcAft>
              <a:spcPct val="35000"/>
            </a:spcAft>
          </a:pPr>
          <a:r>
            <a:rPr lang="en-US" sz="2100" b="1" kern="1200" dirty="0">
              <a:latin typeface="+mj-lt"/>
            </a:rPr>
            <a:t>4   Use of the Model in Budget Preparations</a:t>
          </a:r>
        </a:p>
      </dsp:txBody>
      <dsp:txXfrm rot="10800000">
        <a:off x="1324955" y="2419938"/>
        <a:ext cx="5926805" cy="620842"/>
      </dsp:txXfrm>
    </dsp:sp>
    <dsp:sp modelId="{ABBAF4A9-4051-4BEE-9E76-0EEE13492608}">
      <dsp:nvSpPr>
        <dsp:cNvPr id="0" name=""/>
        <dsp:cNvSpPr/>
      </dsp:nvSpPr>
      <dsp:spPr>
        <a:xfrm>
          <a:off x="774729" y="2419938"/>
          <a:ext cx="620842" cy="6208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4685B89-7BE4-4353-A821-C5633209806E}">
      <dsp:nvSpPr>
        <dsp:cNvPr id="0" name=""/>
        <dsp:cNvSpPr/>
      </dsp:nvSpPr>
      <dsp:spPr>
        <a:xfrm rot="10800000">
          <a:off x="1169745" y="3226106"/>
          <a:ext cx="6082015"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0010" rIns="149352" bIns="80010" numCol="1" spcCol="1270" anchor="ctr" anchorCtr="0">
          <a:noAutofit/>
        </a:bodyPr>
        <a:lstStyle/>
        <a:p>
          <a:pPr lvl="0" algn="l" defTabSz="933450">
            <a:lnSpc>
              <a:spcPct val="90000"/>
            </a:lnSpc>
            <a:spcBef>
              <a:spcPct val="0"/>
            </a:spcBef>
            <a:spcAft>
              <a:spcPct val="35000"/>
            </a:spcAft>
          </a:pPr>
          <a:r>
            <a:rPr lang="en-US" sz="2100" b="1" kern="1200" dirty="0">
              <a:latin typeface="+mj-lt"/>
            </a:rPr>
            <a:t>5   Use of the Model in Capital Expenditures</a:t>
          </a:r>
        </a:p>
      </dsp:txBody>
      <dsp:txXfrm rot="10800000">
        <a:off x="1324955" y="3226106"/>
        <a:ext cx="5926805" cy="620842"/>
      </dsp:txXfrm>
    </dsp:sp>
    <dsp:sp modelId="{9E35207A-84F5-4A03-8CE9-5EA21F58FE75}">
      <dsp:nvSpPr>
        <dsp:cNvPr id="0" name=""/>
        <dsp:cNvSpPr/>
      </dsp:nvSpPr>
      <dsp:spPr>
        <a:xfrm>
          <a:off x="808980" y="3226106"/>
          <a:ext cx="620842" cy="62084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C09A158-4DAF-4D70-8A6C-E4CE37A4CB01}">
      <dsp:nvSpPr>
        <dsp:cNvPr id="0" name=""/>
        <dsp:cNvSpPr/>
      </dsp:nvSpPr>
      <dsp:spPr>
        <a:xfrm rot="10800000">
          <a:off x="1170705" y="4032274"/>
          <a:ext cx="6080735" cy="620842"/>
        </a:xfrm>
        <a:prstGeom prst="homePlate">
          <a:avLst/>
        </a:prstGeom>
        <a:solidFill>
          <a:srgbClr val="5F144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3774" tIns="80010" rIns="149352" bIns="80010" numCol="1" spcCol="1270" anchor="ctr" anchorCtr="0">
          <a:noAutofit/>
        </a:bodyPr>
        <a:lstStyle/>
        <a:p>
          <a:pPr lvl="0" algn="l" defTabSz="933450">
            <a:lnSpc>
              <a:spcPct val="90000"/>
            </a:lnSpc>
            <a:spcBef>
              <a:spcPct val="0"/>
            </a:spcBef>
            <a:spcAft>
              <a:spcPct val="35000"/>
            </a:spcAft>
          </a:pPr>
          <a:r>
            <a:rPr lang="en-US" sz="2100" b="1" kern="1200" dirty="0" smtClean="0">
              <a:latin typeface="+mj-lt"/>
            </a:rPr>
            <a:t>6   Use of Model in Allocating Fare Revenues</a:t>
          </a:r>
          <a:endParaRPr lang="en-US" sz="2100" b="1" kern="1200" dirty="0">
            <a:latin typeface="+mj-lt"/>
          </a:endParaRPr>
        </a:p>
      </dsp:txBody>
      <dsp:txXfrm rot="10800000">
        <a:off x="1325915" y="4032274"/>
        <a:ext cx="5925525" cy="620842"/>
      </dsp:txXfrm>
    </dsp:sp>
    <dsp:sp modelId="{0FE46B75-0975-48C8-8706-46A016436FFE}">
      <dsp:nvSpPr>
        <dsp:cNvPr id="0" name=""/>
        <dsp:cNvSpPr/>
      </dsp:nvSpPr>
      <dsp:spPr>
        <a:xfrm>
          <a:off x="813001" y="4032274"/>
          <a:ext cx="620842" cy="620842"/>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defTabSz="965080">
              <a:defRPr sz="1200" i="1" dirty="0"/>
            </a:lvl1pPr>
          </a:lstStyle>
          <a:p>
            <a:pPr>
              <a:defRPr/>
            </a:pPr>
            <a:endParaRPr lang="en-US" dirty="0">
              <a:latin typeface="Calibri" panose="020F0502020204030204" pitchFamily="34" charset="0"/>
            </a:endParaRPr>
          </a:p>
        </p:txBody>
      </p:sp>
      <p:sp>
        <p:nvSpPr>
          <p:cNvPr id="3075"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algn="r" defTabSz="965080">
              <a:defRPr sz="1200" i="1" dirty="0"/>
            </a:lvl1pPr>
          </a:lstStyle>
          <a:p>
            <a:pPr>
              <a:defRPr/>
            </a:pPr>
            <a:endParaRPr lang="en-US" dirty="0">
              <a:latin typeface="Calibri" panose="020F0502020204030204" pitchFamily="34" charset="0"/>
            </a:endParaRPr>
          </a:p>
        </p:txBody>
      </p:sp>
      <p:sp>
        <p:nvSpPr>
          <p:cNvPr id="307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defTabSz="965080">
              <a:defRPr sz="1200" i="1" dirty="0"/>
            </a:lvl1pPr>
          </a:lstStyle>
          <a:p>
            <a:pPr>
              <a:defRPr/>
            </a:pPr>
            <a:endParaRPr lang="en-US" dirty="0">
              <a:latin typeface="Calibri" panose="020F0502020204030204" pitchFamily="34" charset="0"/>
            </a:endParaRPr>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algn="r" defTabSz="965080">
              <a:defRPr sz="1200" i="1" dirty="0"/>
            </a:lvl1pPr>
          </a:lstStyle>
          <a:p>
            <a:pPr>
              <a:defRPr/>
            </a:pPr>
            <a:r>
              <a:rPr lang="en-US" dirty="0">
                <a:latin typeface="Calibri" panose="020F0502020204030204" pitchFamily="34" charset="0"/>
              </a:rPr>
              <a:t> </a:t>
            </a:r>
            <a:fld id="{B82BC50E-BEF1-4D0F-8902-97402C62850E}" type="slidenum">
              <a:rPr lang="en-US">
                <a:latin typeface="Calibri" panose="020F0502020204030204" pitchFamily="34" charset="0"/>
              </a:rPr>
              <a:pPr>
                <a:defRPr/>
              </a:pPr>
              <a:t>‹#›</a:t>
            </a:fld>
            <a:endParaRPr lang="en-US" dirty="0">
              <a:latin typeface="Calibri" panose="020F0502020204030204" pitchFamily="34" charset="0"/>
            </a:endParaRPr>
          </a:p>
        </p:txBody>
      </p:sp>
    </p:spTree>
    <p:extLst>
      <p:ext uri="{BB962C8B-B14F-4D97-AF65-F5344CB8AC3E}">
        <p14:creationId xmlns:p14="http://schemas.microsoft.com/office/powerpoint/2010/main" val="37552281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27T16:32:13.759"/>
    </inkml:context>
    <inkml:brush xml:id="br0">
      <inkml:brushProperty name="width" value="0.025" units="cm"/>
      <inkml:brushProperty name="height" value="0.025" units="cm"/>
    </inkml:brush>
  </inkml:definitions>
  <inkml:traceGroup>
    <inkml:annotationXML>
      <emma:emma xmlns:emma="http://www.w3.org/2003/04/emma" version="1.0">
        <emma:interpretation id="{A5ED0CE9-B914-4F95-9701-5CA3CDD5CA10}" emma:medium="tactile" emma:mode="ink">
          <msink:context xmlns:msink="http://schemas.microsoft.com/ink/2010/main" type="writingRegion" rotatedBoundingBox="20751,7268 21534,7268 21534,8066 20751,8066"/>
        </emma:interpretation>
      </emma:emma>
    </inkml:annotationXML>
    <inkml:traceGroup>
      <inkml:annotationXML>
        <emma:emma xmlns:emma="http://www.w3.org/2003/04/emma" version="1.0">
          <emma:interpretation id="{48059AF8-1AE4-4BA1-B5A3-E46734C9B823}" emma:medium="tactile" emma:mode="ink">
            <msink:context xmlns:msink="http://schemas.microsoft.com/ink/2010/main" type="paragraph" rotatedBoundingBox="20751,7268 21534,7268 21534,8066 20751,8066" alignmentLevel="1"/>
          </emma:interpretation>
        </emma:emma>
      </inkml:annotationXML>
      <inkml:traceGroup>
        <inkml:annotationXML>
          <emma:emma xmlns:emma="http://www.w3.org/2003/04/emma" version="1.0">
            <emma:interpretation id="{B2B8269F-B70C-41A5-9A52-7876265BD4C5}" emma:medium="tactile" emma:mode="ink">
              <msink:context xmlns:msink="http://schemas.microsoft.com/ink/2010/main" type="line" rotatedBoundingBox="20751,7268 21534,7268 21534,8066 20751,8066"/>
            </emma:interpretation>
          </emma:emma>
        </inkml:annotationXML>
        <inkml:traceGroup>
          <inkml:annotationXML>
            <emma:emma xmlns:emma="http://www.w3.org/2003/04/emma" version="1.0">
              <emma:interpretation id="{13AB8477-5C9B-45E5-A8B5-9933E50FCAE4}" emma:medium="tactile" emma:mode="ink">
                <msink:context xmlns:msink="http://schemas.microsoft.com/ink/2010/main" type="inkWord" rotatedBoundingBox="20988,7110 21679,7850 21357,8150 20666,7410"/>
              </emma:interpretation>
              <emma:one-of disjunction-type="recognition" id="oneOf0">
                <emma:interpretation id="interp0" emma:lang="en-US" emma:confidence="0">
                  <emma:literal>i,</emma:literal>
                </emma:interpretation>
                <emma:interpretation id="interp1" emma:lang="en-US" emma:confidence="0">
                  <emma:literal>^ i</emma:literal>
                </emma:interpretation>
                <emma:interpretation id="interp2" emma:lang="en-US" emma:confidence="0">
                  <emma:literal>^ :</emma:literal>
                </emma:interpretation>
                <emma:interpretation id="interp3" emma:lang="en-US" emma:confidence="0">
                  <emma:literal>;</emma:literal>
                </emma:interpretation>
                <emma:interpretation id="interp4" emma:lang="en-US" emma:confidence="0">
                  <emma:literal>^ I</emma:literal>
                </emma:interpretation>
              </emma:one-of>
            </emma:emma>
          </inkml:annotationXML>
          <inkml:trace contextRef="#ctx0" brushRef="#br0">23628 7796 15104,'0'16'5695,"0"0"-3071,0-16-2336,0 0 1216,0 0-608,0 0-32,0 16-512,0-16-128,0 16-160,0-16-64,0 0 32,-16 0-544,16 0-192,-16 0-288,16 16-32,-16-16-384,16 16-128,-16-16-512,16 0-160,0 0-799,0-16-321,0 0-544</inkml:trace>
          <inkml:trace contextRef="#ctx0" brushRef="#br0" timeOffset="-385">23788 8259 3584,'-80'16'1408,"32"0"-768,0 16-1472,32-32 0,-16 16-512,0-16-96</inkml:trace>
          <inkml:trace contextRef="#ctx0" brushRef="#br0" timeOffset="881">23005 7637 12032,'0'-32'4479,"15"32"-2431,17-32-2112,-32 32 800,16 0-608,0-16-32,0 0-1152,0 16-480,0 0 769,0 16-1121,16 0-352,-16 32-1632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defTabSz="965080">
              <a:defRPr sz="1200" i="1" dirty="0">
                <a:latin typeface="Calibri" panose="020F0502020204030204" pitchFamily="34" charset="0"/>
              </a:defRPr>
            </a:lvl1pPr>
          </a:lstStyle>
          <a:p>
            <a:pPr>
              <a:defRPr/>
            </a:pPr>
            <a:endParaRPr lang="en-US" dirty="0"/>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20088" tIns="0" rIns="20088" bIns="0" numCol="1" anchor="t" anchorCtr="0" compatLnSpc="1">
            <a:prstTxWarp prst="textNoShape">
              <a:avLst/>
            </a:prstTxWarp>
          </a:bodyPr>
          <a:lstStyle>
            <a:lvl1pPr algn="r" defTabSz="965080">
              <a:defRPr sz="1200" i="1" dirty="0">
                <a:latin typeface="Calibri" panose="020F0502020204030204" pitchFamily="34" charset="0"/>
              </a:defRPr>
            </a:lvl1pPr>
          </a:lstStyle>
          <a:p>
            <a:pPr>
              <a:defRPr/>
            </a:pPr>
            <a:endParaRPr lang="en-US" dirty="0"/>
          </a:p>
        </p:txBody>
      </p:sp>
      <p:sp>
        <p:nvSpPr>
          <p:cNvPr id="2052" name="Rectangle 4"/>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defTabSz="965080">
              <a:defRPr sz="1200" i="1" dirty="0">
                <a:latin typeface="Calibri" panose="020F0502020204030204" pitchFamily="34" charset="0"/>
              </a:defRPr>
            </a:lvl1pPr>
          </a:lstStyle>
          <a:p>
            <a:pPr>
              <a:defRPr/>
            </a:pPr>
            <a:endParaRPr lang="en-US" dirty="0"/>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20088" tIns="0" rIns="20088" bIns="0" numCol="1" anchor="b" anchorCtr="0" compatLnSpc="1">
            <a:prstTxWarp prst="textNoShape">
              <a:avLst/>
            </a:prstTxWarp>
          </a:bodyPr>
          <a:lstStyle>
            <a:lvl1pPr algn="r" defTabSz="965080">
              <a:defRPr sz="1200" i="1">
                <a:latin typeface="Calibri" panose="020F0502020204030204" pitchFamily="34" charset="0"/>
              </a:defRPr>
            </a:lvl1pPr>
          </a:lstStyle>
          <a:p>
            <a:pPr>
              <a:defRPr/>
            </a:pPr>
            <a:fld id="{A5F4B274-2D7F-42AF-9541-A8C2A4BC950B}" type="slidenum">
              <a:rPr lang="en-US" smtClean="0"/>
              <a:pPr>
                <a:defRPr/>
              </a:pPr>
              <a:t>‹#›</a:t>
            </a:fld>
            <a:endParaRPr lang="en-US" dirty="0"/>
          </a:p>
        </p:txBody>
      </p:sp>
      <p:sp>
        <p:nvSpPr>
          <p:cNvPr id="47110" name="Rectangle 6"/>
          <p:cNvSpPr>
            <a:spLocks noGrp="1" noRot="1" noChangeAspect="1" noChangeArrowheads="1" noTextEdit="1"/>
          </p:cNvSpPr>
          <p:nvPr>
            <p:ph type="sldImg" idx="2"/>
          </p:nvPr>
        </p:nvSpPr>
        <p:spPr bwMode="auto">
          <a:xfrm>
            <a:off x="1108075" y="566738"/>
            <a:ext cx="5100638" cy="3825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89013" y="4554538"/>
            <a:ext cx="5337175" cy="4311650"/>
          </a:xfrm>
          <a:prstGeom prst="rect">
            <a:avLst/>
          </a:prstGeom>
          <a:noFill/>
          <a:ln w="9525">
            <a:noFill/>
            <a:miter lim="800000"/>
            <a:headEnd/>
            <a:tailEnd/>
          </a:ln>
          <a:effectLst/>
        </p:spPr>
        <p:txBody>
          <a:bodyPr vert="horz" wrap="square" lIns="97088" tIns="48544" rIns="97088" bIns="4854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913192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itchFamily="18" charset="0"/>
              </a:defRPr>
            </a:lvl1pPr>
            <a:lvl2pPr marL="742950" indent="-285750" defTabSz="963613">
              <a:defRPr sz="2400">
                <a:solidFill>
                  <a:schemeClr val="tx1"/>
                </a:solidFill>
                <a:latin typeface="Times New Roman" pitchFamily="18" charset="0"/>
              </a:defRPr>
            </a:lvl2pPr>
            <a:lvl3pPr marL="1143000" indent="-228600" defTabSz="963613">
              <a:defRPr sz="2400">
                <a:solidFill>
                  <a:schemeClr val="tx1"/>
                </a:solidFill>
                <a:latin typeface="Times New Roman" pitchFamily="18" charset="0"/>
              </a:defRPr>
            </a:lvl3pPr>
            <a:lvl4pPr marL="1600200" indent="-228600" defTabSz="963613">
              <a:defRPr sz="2400">
                <a:solidFill>
                  <a:schemeClr val="tx1"/>
                </a:solidFill>
                <a:latin typeface="Times New Roman" pitchFamily="18" charset="0"/>
              </a:defRPr>
            </a:lvl4pPr>
            <a:lvl5pPr marL="2057400" indent="-228600" defTabSz="963613">
              <a:defRPr sz="2400">
                <a:solidFill>
                  <a:schemeClr val="tx1"/>
                </a:solidFill>
                <a:latin typeface="Times New Roman" pitchFamily="18" charset="0"/>
              </a:defRPr>
            </a:lvl5pPr>
            <a:lvl6pPr marL="2514600" indent="-228600" defTabSz="963613" eaLnBrk="0" fontAlgn="base" hangingPunct="0">
              <a:spcBef>
                <a:spcPct val="0"/>
              </a:spcBef>
              <a:spcAft>
                <a:spcPct val="0"/>
              </a:spcAft>
              <a:defRPr sz="2400">
                <a:solidFill>
                  <a:schemeClr val="tx1"/>
                </a:solidFill>
                <a:latin typeface="Times New Roman" pitchFamily="18" charset="0"/>
              </a:defRPr>
            </a:lvl6pPr>
            <a:lvl7pPr marL="2971800" indent="-228600" defTabSz="963613" eaLnBrk="0" fontAlgn="base" hangingPunct="0">
              <a:spcBef>
                <a:spcPct val="0"/>
              </a:spcBef>
              <a:spcAft>
                <a:spcPct val="0"/>
              </a:spcAft>
              <a:defRPr sz="2400">
                <a:solidFill>
                  <a:schemeClr val="tx1"/>
                </a:solidFill>
                <a:latin typeface="Times New Roman" pitchFamily="18" charset="0"/>
              </a:defRPr>
            </a:lvl7pPr>
            <a:lvl8pPr marL="3429000" indent="-228600" defTabSz="963613" eaLnBrk="0" fontAlgn="base" hangingPunct="0">
              <a:spcBef>
                <a:spcPct val="0"/>
              </a:spcBef>
              <a:spcAft>
                <a:spcPct val="0"/>
              </a:spcAft>
              <a:defRPr sz="2400">
                <a:solidFill>
                  <a:schemeClr val="tx1"/>
                </a:solidFill>
                <a:latin typeface="Times New Roman" pitchFamily="18" charset="0"/>
              </a:defRPr>
            </a:lvl8pPr>
            <a:lvl9pPr marL="3886200" indent="-228600" defTabSz="963613" eaLnBrk="0" fontAlgn="base" hangingPunct="0">
              <a:spcBef>
                <a:spcPct val="0"/>
              </a:spcBef>
              <a:spcAft>
                <a:spcPct val="0"/>
              </a:spcAft>
              <a:defRPr sz="2400">
                <a:solidFill>
                  <a:schemeClr val="tx1"/>
                </a:solidFill>
                <a:latin typeface="Times New Roman" pitchFamily="18" charset="0"/>
              </a:defRPr>
            </a:lvl9pPr>
          </a:lstStyle>
          <a:p>
            <a:fld id="{12817FD7-C616-4776-941F-25E0A325BB72}" type="slidenum">
              <a:rPr lang="en-US" sz="1200" smtClean="0"/>
              <a:pPr/>
              <a:t>1</a:t>
            </a:fld>
            <a:endParaRPr lang="en-US" sz="1200" dirty="0"/>
          </a:p>
        </p:txBody>
      </p:sp>
      <p:sp>
        <p:nvSpPr>
          <p:cNvPr id="48131" name="Rectangle 2"/>
          <p:cNvSpPr>
            <a:spLocks noGrp="1" noRot="1" noChangeAspect="1" noChangeArrowheads="1" noTextEdit="1"/>
          </p:cNvSpPr>
          <p:nvPr>
            <p:ph type="sldImg"/>
          </p:nvPr>
        </p:nvSpPr>
        <p:spPr>
          <a:xfrm>
            <a:off x="1279525" y="738188"/>
            <a:ext cx="4756150" cy="3567112"/>
          </a:xfrm>
          <a:ln cap="flat"/>
        </p:spPr>
      </p:sp>
      <p:sp>
        <p:nvSpPr>
          <p:cNvPr id="48132" name="Rectangle 3"/>
          <p:cNvSpPr>
            <a:spLocks noGrp="1" noChangeArrowheads="1"/>
          </p:cNvSpPr>
          <p:nvPr>
            <p:ph type="body" idx="1"/>
          </p:nvPr>
        </p:nvSpPr>
        <p:spPr>
          <a:xfrm>
            <a:off x="989013" y="4556125"/>
            <a:ext cx="5337175" cy="4313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18" tIns="47068" rIns="95818" bIns="47068"/>
          <a:lstStyle/>
          <a:p>
            <a:pPr defTabSz="933450"/>
            <a:endParaRPr lang="en-US" dirty="0"/>
          </a:p>
        </p:txBody>
      </p:sp>
    </p:spTree>
    <p:extLst>
      <p:ext uri="{BB962C8B-B14F-4D97-AF65-F5344CB8AC3E}">
        <p14:creationId xmlns:p14="http://schemas.microsoft.com/office/powerpoint/2010/main" val="349856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8417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930166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F4B274-2D7F-42AF-9541-A8C2A4BC950B}" type="slidenum">
              <a:rPr lang="en-US" smtClean="0"/>
              <a:pPr>
                <a:defRPr/>
              </a:pPr>
              <a:t>113</a:t>
            </a:fld>
            <a:endParaRPr lang="en-US" dirty="0"/>
          </a:p>
        </p:txBody>
      </p:sp>
    </p:spTree>
    <p:extLst>
      <p:ext uri="{BB962C8B-B14F-4D97-AF65-F5344CB8AC3E}">
        <p14:creationId xmlns:p14="http://schemas.microsoft.com/office/powerpoint/2010/main" val="3647496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711890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832512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311428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290282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07639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2236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9730005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95868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40173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032977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118C083F-680F-40AE-9C27-85002B6290C7}" type="slidenum">
              <a:rPr lang="en-US" smtClean="0"/>
              <a:pPr/>
              <a:t>126</a:t>
            </a:fld>
            <a:endParaRPr lang="en-US" dirty="0"/>
          </a:p>
        </p:txBody>
      </p:sp>
      <p:sp>
        <p:nvSpPr>
          <p:cNvPr id="259075" name="Rectangle 2"/>
          <p:cNvSpPr>
            <a:spLocks noGrp="1" noRot="1" noChangeAspect="1" noChangeArrowheads="1" noTextEdit="1"/>
          </p:cNvSpPr>
          <p:nvPr>
            <p:ph type="sldImg"/>
          </p:nvPr>
        </p:nvSpPr>
        <p:spPr>
          <a:xfrm>
            <a:off x="1250950" y="949325"/>
            <a:ext cx="4814888" cy="3611563"/>
          </a:xfrm>
          <a:ln/>
        </p:spPr>
      </p:sp>
      <p:sp>
        <p:nvSpPr>
          <p:cNvPr id="259076" name="Rectangle 3"/>
          <p:cNvSpPr>
            <a:spLocks noGrp="1" noChangeArrowheads="1"/>
          </p:cNvSpPr>
          <p:nvPr>
            <p:ph type="body" idx="1"/>
          </p:nvPr>
        </p:nvSpPr>
        <p:spPr>
          <a:xfrm>
            <a:off x="731838" y="4721225"/>
            <a:ext cx="5849937" cy="3690938"/>
          </a:xfrm>
          <a:noFill/>
          <a:ln/>
        </p:spPr>
        <p:txBody>
          <a:bodyPr/>
          <a:lstStyle/>
          <a:p>
            <a:pPr eaLnBrk="1" hangingPunct="1"/>
            <a:endParaRPr lang="en-US" dirty="0"/>
          </a:p>
        </p:txBody>
      </p:sp>
    </p:spTree>
    <p:extLst>
      <p:ext uri="{BB962C8B-B14F-4D97-AF65-F5344CB8AC3E}">
        <p14:creationId xmlns:p14="http://schemas.microsoft.com/office/powerpoint/2010/main" val="21800552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960765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568824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61653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654921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709926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4187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365911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551817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3344939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573621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4197071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040073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2303275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139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652467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6759669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461157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1707887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221738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94698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Cost Allocation’s Second Dirty Little Secret</a:t>
            </a:r>
          </a:p>
        </p:txBody>
      </p:sp>
    </p:spTree>
    <p:extLst>
      <p:ext uri="{BB962C8B-B14F-4D97-AF65-F5344CB8AC3E}">
        <p14:creationId xmlns:p14="http://schemas.microsoft.com/office/powerpoint/2010/main" val="25795375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89954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F4B274-2D7F-42AF-9541-A8C2A4BC950B}" type="slidenum">
              <a:rPr lang="en-US" smtClean="0"/>
              <a:pPr>
                <a:defRPr/>
              </a:pPr>
              <a:t>148</a:t>
            </a:fld>
            <a:endParaRPr lang="en-US" dirty="0"/>
          </a:p>
        </p:txBody>
      </p:sp>
    </p:spTree>
    <p:extLst>
      <p:ext uri="{BB962C8B-B14F-4D97-AF65-F5344CB8AC3E}">
        <p14:creationId xmlns:p14="http://schemas.microsoft.com/office/powerpoint/2010/main" val="2305061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149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218774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0300443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5291965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0855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F4B274-2D7F-42AF-9541-A8C2A4BC950B}" type="slidenum">
              <a:rPr lang="en-US" smtClean="0"/>
              <a:pPr>
                <a:defRPr/>
              </a:pPr>
              <a:t>153</a:t>
            </a:fld>
            <a:endParaRPr lang="en-US" dirty="0"/>
          </a:p>
        </p:txBody>
      </p:sp>
    </p:spTree>
    <p:extLst>
      <p:ext uri="{BB962C8B-B14F-4D97-AF65-F5344CB8AC3E}">
        <p14:creationId xmlns:p14="http://schemas.microsoft.com/office/powerpoint/2010/main" val="195105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9177401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8643208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03205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247215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6286748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158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1908760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1908760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1908760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190876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190876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519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61653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F4B274-2D7F-42AF-9541-A8C2A4BC950B}" type="slidenum">
              <a:rPr lang="en-US" smtClean="0"/>
              <a:pPr>
                <a:defRPr/>
              </a:pPr>
              <a:t>165</a:t>
            </a:fld>
            <a:endParaRPr lang="en-US" dirty="0"/>
          </a:p>
        </p:txBody>
      </p:sp>
    </p:spTree>
    <p:extLst>
      <p:ext uri="{BB962C8B-B14F-4D97-AF65-F5344CB8AC3E}">
        <p14:creationId xmlns:p14="http://schemas.microsoft.com/office/powerpoint/2010/main" val="19510585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5198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51983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51983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169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165351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170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72261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6442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2765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3206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1515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6160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1197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11319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3309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9145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96724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6115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29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Therefore, we must account for:</a:t>
            </a:r>
          </a:p>
          <a:p>
            <a:pPr marL="228600" indent="-228600">
              <a:buAutoNum type="arabicParenBoth"/>
            </a:pPr>
            <a:r>
              <a:rPr lang="en-US" altLang="en-US" dirty="0" smtClean="0"/>
              <a:t>Central</a:t>
            </a:r>
            <a:r>
              <a:rPr lang="en-US" altLang="en-US" baseline="0" dirty="0" smtClean="0"/>
              <a:t> Service Costs (what FTA calls CAP) and Indirect costs</a:t>
            </a:r>
          </a:p>
          <a:p>
            <a:pPr marL="228600" indent="-228600">
              <a:buAutoNum type="arabicParenBoth"/>
            </a:pPr>
            <a:r>
              <a:rPr lang="en-US" altLang="en-US" baseline="0" dirty="0" smtClean="0"/>
              <a:t>Modes of service</a:t>
            </a:r>
          </a:p>
          <a:p>
            <a:pPr marL="228600" indent="-228600">
              <a:buAutoNum type="arabicParenBoth"/>
            </a:pPr>
            <a:r>
              <a:rPr lang="en-US" altLang="en-US" baseline="0" dirty="0" smtClean="0"/>
              <a:t>Types of service</a:t>
            </a:r>
          </a:p>
          <a:p>
            <a:pPr marL="228600" indent="-228600">
              <a:buAutoNum type="arabicParenBoth"/>
            </a:pPr>
            <a:r>
              <a:rPr lang="en-US" altLang="en-US" baseline="0" dirty="0" smtClean="0"/>
              <a:t>Ineligible costs</a:t>
            </a:r>
          </a:p>
          <a:p>
            <a:pPr marL="228600" indent="-228600">
              <a:buAutoNum type="arabicParenBoth"/>
            </a:pPr>
            <a:r>
              <a:rPr lang="en-US" altLang="en-US" baseline="0" dirty="0" smtClean="0"/>
              <a:t>Capital and operating</a:t>
            </a:r>
          </a:p>
          <a:p>
            <a:pPr marL="228600" indent="-228600">
              <a:buAutoNum type="arabicParenBoth"/>
            </a:pPr>
            <a:r>
              <a:rPr lang="en-US" altLang="en-US" baseline="0" dirty="0" smtClean="0"/>
              <a:t>Function codes</a:t>
            </a:r>
          </a:p>
          <a:p>
            <a:pPr marL="228600" indent="-228600">
              <a:buAutoNum type="arabicParenBoth"/>
            </a:pPr>
            <a:r>
              <a:rPr lang="en-US" altLang="en-US" baseline="0" dirty="0" smtClean="0"/>
              <a:t>Service area</a:t>
            </a:r>
          </a:p>
          <a:p>
            <a:pPr marL="228600" indent="-228600">
              <a:buAutoNum type="arabicParenBoth"/>
            </a:pPr>
            <a:endParaRPr lang="en-US" altLang="en-US" dirty="0"/>
          </a:p>
        </p:txBody>
      </p:sp>
    </p:spTree>
    <p:extLst>
      <p:ext uri="{BB962C8B-B14F-4D97-AF65-F5344CB8AC3E}">
        <p14:creationId xmlns:p14="http://schemas.microsoft.com/office/powerpoint/2010/main" val="3725710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Therefore, let’s review what NTD says about </a:t>
            </a:r>
          </a:p>
        </p:txBody>
      </p:sp>
    </p:spTree>
    <p:extLst>
      <p:ext uri="{BB962C8B-B14F-4D97-AF65-F5344CB8AC3E}">
        <p14:creationId xmlns:p14="http://schemas.microsoft.com/office/powerpoint/2010/main" val="3725710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77479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38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53381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a:t>
            </a:r>
            <a:r>
              <a:rPr lang="en-US" altLang="en-US" baseline="0" dirty="0" smtClean="0"/>
              <a:t> that FTA, in FMOs, will review FFRs against the project accounts. Will ding if not in agreement.</a:t>
            </a:r>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a:t>
            </a:r>
            <a:r>
              <a:rPr lang="en-US" altLang="en-US" baseline="0" dirty="0" smtClean="0"/>
              <a:t> that FTA, in FMOs, will review FFRs against the project accounts. Will ding if not in agreement.</a:t>
            </a:r>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a:t>
            </a:r>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a:t>
            </a:r>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a:t>
            </a:r>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92755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49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9637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Calibri" panose="020F0502020204030204" pitchFamily="34" charset="0"/>
              <a:ea typeface="+mn-ea"/>
              <a:cs typeface="+mn-cs"/>
            </a:endParaRPr>
          </a:p>
          <a:p>
            <a:r>
              <a:rPr lang="en-US" altLang="en-US" sz="1200" dirty="0" smtClean="0"/>
              <a:t>Recipients Must Monitor Cash Drawdowns By Their Recipients To Ensure That They Conform Substantially To The Same Standards Of Timing And Amount That Apply To Advances To Recipients</a:t>
            </a:r>
            <a:endParaRPr lang="en-US" sz="1200" b="0" i="0" u="none" strike="noStrike" kern="1200" baseline="0" dirty="0" smtClean="0">
              <a:solidFill>
                <a:schemeClr val="tx1"/>
              </a:solidFill>
              <a:latin typeface="Calibri" panose="020F0502020204030204" pitchFamily="34" charset="0"/>
              <a:ea typeface="+mn-ea"/>
              <a:cs typeface="+mn-cs"/>
            </a:endParaRPr>
          </a:p>
          <a:p>
            <a:endParaRPr lang="en-US" sz="1200" b="0" i="0" u="none" strike="noStrike" kern="1200" baseline="0" dirty="0" smtClean="0">
              <a:solidFill>
                <a:schemeClr val="tx1"/>
              </a:solidFill>
              <a:latin typeface="Calibri" panose="020F0502020204030204" pitchFamily="34" charset="0"/>
              <a:ea typeface="+mn-ea"/>
              <a:cs typeface="+mn-cs"/>
            </a:endParaRPr>
          </a:p>
          <a:p>
            <a:endParaRPr lang="en-US" altLang="en-US" dirty="0"/>
          </a:p>
        </p:txBody>
      </p:sp>
    </p:spTree>
    <p:extLst>
      <p:ext uri="{BB962C8B-B14F-4D97-AF65-F5344CB8AC3E}">
        <p14:creationId xmlns:p14="http://schemas.microsoft.com/office/powerpoint/2010/main" val="559301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59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909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51858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9596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4152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880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Therefore, let’s review what NTD says about </a:t>
            </a:r>
          </a:p>
        </p:txBody>
      </p:sp>
    </p:spTree>
    <p:extLst>
      <p:ext uri="{BB962C8B-B14F-4D97-AF65-F5344CB8AC3E}">
        <p14:creationId xmlns:p14="http://schemas.microsoft.com/office/powerpoint/2010/main" val="24489488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260476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Provide examples about “disproportionate” level of effort.</a:t>
            </a:r>
          </a:p>
        </p:txBody>
      </p:sp>
    </p:spTree>
    <p:extLst>
      <p:ext uri="{BB962C8B-B14F-4D97-AF65-F5344CB8AC3E}">
        <p14:creationId xmlns:p14="http://schemas.microsoft.com/office/powerpoint/2010/main" val="13693566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69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70925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“Major” Nonprofits are those that receive more than $10 million in Federal Financial assistance in any one year.</a:t>
            </a:r>
          </a:p>
        </p:txBody>
      </p:sp>
    </p:spTree>
    <p:extLst>
      <p:ext uri="{BB962C8B-B14F-4D97-AF65-F5344CB8AC3E}">
        <p14:creationId xmlns:p14="http://schemas.microsoft.com/office/powerpoint/2010/main" val="3091989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870778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30498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73</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35245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410272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2056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transit systems that operate multiple modes, this slide dictates that we record, in our accounting system, direct costs by mode.</a:t>
            </a:r>
          </a:p>
        </p:txBody>
      </p:sp>
    </p:spTree>
    <p:extLst>
      <p:ext uri="{BB962C8B-B14F-4D97-AF65-F5344CB8AC3E}">
        <p14:creationId xmlns:p14="http://schemas.microsoft.com/office/powerpoint/2010/main" val="25367647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79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Although</a:t>
            </a:r>
            <a:r>
              <a:rPr lang="en-US" altLang="en-US" baseline="0" dirty="0" smtClean="0"/>
              <a:t> these provisions are virtually identical.</a:t>
            </a:r>
            <a:endParaRPr lang="en-US" altLang="en-US" dirty="0"/>
          </a:p>
        </p:txBody>
      </p:sp>
    </p:spTree>
    <p:extLst>
      <p:ext uri="{BB962C8B-B14F-4D97-AF65-F5344CB8AC3E}">
        <p14:creationId xmlns:p14="http://schemas.microsoft.com/office/powerpoint/2010/main" val="17457904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270029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89954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25129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9144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585709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373282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89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32007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8505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067478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989459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16535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99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046427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101</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102</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104</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105</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From FTA Circular 9040.1F (note: 9040.1G has an</a:t>
            </a:r>
            <a:r>
              <a:rPr lang="en-US" altLang="en-US" baseline="0" dirty="0" smtClean="0"/>
              <a:t> error)</a:t>
            </a:r>
            <a:endParaRPr lang="en-US" altLang="en-US" dirty="0"/>
          </a:p>
        </p:txBody>
      </p:sp>
    </p:spTree>
    <p:extLst>
      <p:ext uri="{BB962C8B-B14F-4D97-AF65-F5344CB8AC3E}">
        <p14:creationId xmlns:p14="http://schemas.microsoft.com/office/powerpoint/2010/main" val="8605161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106</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917740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107</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661258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108</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348821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109</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03607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681">
              <a:defRPr sz="2500">
                <a:solidFill>
                  <a:schemeClr val="tx1"/>
                </a:solidFill>
                <a:latin typeface="Times New Roman" charset="0"/>
                <a:ea typeface="ＭＳ Ｐゴシック" charset="-128"/>
              </a:defRPr>
            </a:lvl1pPr>
            <a:lvl2pPr marL="39346578" indent="-38872325" defTabSz="961681">
              <a:defRPr sz="2500">
                <a:solidFill>
                  <a:schemeClr val="tx1"/>
                </a:solidFill>
                <a:latin typeface="Times New Roman" charset="0"/>
                <a:ea typeface="ＭＳ Ｐゴシック" charset="-128"/>
              </a:defRPr>
            </a:lvl2pPr>
            <a:lvl3pPr marL="1185634" indent="-237127" defTabSz="961681">
              <a:defRPr sz="2500">
                <a:solidFill>
                  <a:schemeClr val="tx1"/>
                </a:solidFill>
                <a:latin typeface="Times New Roman" charset="0"/>
                <a:ea typeface="ＭＳ Ｐゴシック" charset="-128"/>
              </a:defRPr>
            </a:lvl3pPr>
            <a:lvl4pPr marL="1659887" indent="-237127" defTabSz="961681">
              <a:defRPr sz="2500">
                <a:solidFill>
                  <a:schemeClr val="tx1"/>
                </a:solidFill>
                <a:latin typeface="Times New Roman" charset="0"/>
                <a:ea typeface="ＭＳ Ｐゴシック" charset="-128"/>
              </a:defRPr>
            </a:lvl4pPr>
            <a:lvl5pPr marL="2134141" indent="-237127" defTabSz="961681">
              <a:defRPr sz="2500">
                <a:solidFill>
                  <a:schemeClr val="tx1"/>
                </a:solidFill>
                <a:latin typeface="Times New Roman" charset="0"/>
                <a:ea typeface="ＭＳ Ｐゴシック" charset="-128"/>
              </a:defRPr>
            </a:lvl5pPr>
            <a:lvl6pPr marL="2608395" indent="-237127" defTabSz="961681" eaLnBrk="0" fontAlgn="base" hangingPunct="0">
              <a:spcBef>
                <a:spcPct val="0"/>
              </a:spcBef>
              <a:spcAft>
                <a:spcPct val="0"/>
              </a:spcAft>
              <a:defRPr sz="2500">
                <a:solidFill>
                  <a:schemeClr val="tx1"/>
                </a:solidFill>
                <a:latin typeface="Times New Roman" charset="0"/>
                <a:ea typeface="ＭＳ Ｐゴシック" charset="-128"/>
              </a:defRPr>
            </a:lvl6pPr>
            <a:lvl7pPr marL="3082648" indent="-237127" defTabSz="961681" eaLnBrk="0" fontAlgn="base" hangingPunct="0">
              <a:spcBef>
                <a:spcPct val="0"/>
              </a:spcBef>
              <a:spcAft>
                <a:spcPct val="0"/>
              </a:spcAft>
              <a:defRPr sz="2500">
                <a:solidFill>
                  <a:schemeClr val="tx1"/>
                </a:solidFill>
                <a:latin typeface="Times New Roman" charset="0"/>
                <a:ea typeface="ＭＳ Ｐゴシック" charset="-128"/>
              </a:defRPr>
            </a:lvl7pPr>
            <a:lvl8pPr marL="3556902" indent="-237127" defTabSz="961681" eaLnBrk="0" fontAlgn="base" hangingPunct="0">
              <a:spcBef>
                <a:spcPct val="0"/>
              </a:spcBef>
              <a:spcAft>
                <a:spcPct val="0"/>
              </a:spcAft>
              <a:defRPr sz="2500">
                <a:solidFill>
                  <a:schemeClr val="tx1"/>
                </a:solidFill>
                <a:latin typeface="Times New Roman" charset="0"/>
                <a:ea typeface="ＭＳ Ｐゴシック" charset="-128"/>
              </a:defRPr>
            </a:lvl8pPr>
            <a:lvl9pPr marL="4031155" indent="-237127" defTabSz="961681" eaLnBrk="0" fontAlgn="base" hangingPunct="0">
              <a:spcBef>
                <a:spcPct val="0"/>
              </a:spcBef>
              <a:spcAft>
                <a:spcPct val="0"/>
              </a:spcAft>
              <a:defRPr sz="2500">
                <a:solidFill>
                  <a:schemeClr val="tx1"/>
                </a:solidFill>
                <a:latin typeface="Times New Roman" charset="0"/>
                <a:ea typeface="ＭＳ Ｐゴシック" charset="-128"/>
              </a:defRPr>
            </a:lvl9pPr>
          </a:lstStyle>
          <a:p>
            <a:fld id="{49C54CF7-0422-4B30-9A4B-8F96ABAFD015}" type="slidenum">
              <a:rPr lang="en-US" altLang="en-US" sz="1200">
                <a:latin typeface="Calibri" panose="020F0502020204030204" pitchFamily="34" charset="0"/>
              </a:rPr>
              <a:pPr/>
              <a:t>110</a:t>
            </a:fld>
            <a:endParaRPr lang="en-US" altLang="en-US" sz="1200" dirty="0">
              <a:latin typeface="Calibri" panose="020F0502020204030204" pitchFamily="34" charset="0"/>
            </a:endParaRPr>
          </a:p>
        </p:txBody>
      </p:sp>
      <p:sp>
        <p:nvSpPr>
          <p:cNvPr id="21507" name="Rectangle 2"/>
          <p:cNvSpPr>
            <a:spLocks noChangeArrowheads="1"/>
          </p:cNvSpPr>
          <p:nvPr/>
        </p:nvSpPr>
        <p:spPr bwMode="auto">
          <a:xfrm>
            <a:off x="4129710" y="-1640"/>
            <a:ext cx="3215308"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08" name="Rectangle 3"/>
          <p:cNvSpPr>
            <a:spLocks noChangeArrowheads="1"/>
          </p:cNvSpPr>
          <p:nvPr/>
        </p:nvSpPr>
        <p:spPr bwMode="auto">
          <a:xfrm>
            <a:off x="4129710" y="9109335"/>
            <a:ext cx="3215308"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82" tIns="0" rIns="20082" bIns="0" anchor="b"/>
          <a:lstStyle>
            <a:lvl1pPr defTabSz="928688">
              <a:defRPr sz="2400">
                <a:solidFill>
                  <a:schemeClr val="tx1"/>
                </a:solidFill>
                <a:latin typeface="Times New Roman" charset="0"/>
                <a:ea typeface="ＭＳ Ｐゴシック" charset="-128"/>
              </a:defRPr>
            </a:lvl1pPr>
            <a:lvl2pPr marL="37931725" indent="-37474525" defTabSz="928688">
              <a:defRPr sz="2400">
                <a:solidFill>
                  <a:schemeClr val="tx1"/>
                </a:solidFill>
                <a:latin typeface="Times New Roman" charset="0"/>
                <a:ea typeface="ＭＳ Ｐゴシック" charset="-128"/>
              </a:defRPr>
            </a:lvl2pPr>
            <a:lvl3pPr marL="1143000" indent="-228600" defTabSz="928688">
              <a:defRPr sz="2400">
                <a:solidFill>
                  <a:schemeClr val="tx1"/>
                </a:solidFill>
                <a:latin typeface="Times New Roman" charset="0"/>
                <a:ea typeface="ＭＳ Ｐゴシック" charset="-128"/>
              </a:defRPr>
            </a:lvl3pPr>
            <a:lvl4pPr marL="1600200" indent="-228600" defTabSz="928688">
              <a:defRPr sz="2400">
                <a:solidFill>
                  <a:schemeClr val="tx1"/>
                </a:solidFill>
                <a:latin typeface="Times New Roman" charset="0"/>
                <a:ea typeface="ＭＳ Ｐゴシック" charset="-128"/>
              </a:defRPr>
            </a:lvl4pPr>
            <a:lvl5pPr marL="2057400" indent="-228600" defTabSz="928688">
              <a:defRPr sz="2400">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400">
                <a:solidFill>
                  <a:schemeClr val="tx1"/>
                </a:solidFill>
                <a:latin typeface="Times New Roman" charset="0"/>
                <a:ea typeface="ＭＳ Ｐゴシック" charset="-128"/>
              </a:defRPr>
            </a:lvl9pPr>
          </a:lstStyle>
          <a:p>
            <a:pPr algn="r"/>
            <a:r>
              <a:rPr lang="en-US" altLang="en-US" sz="1200" i="1" dirty="0">
                <a:latin typeface="Calibri" panose="020F0502020204030204" pitchFamily="34" charset="0"/>
              </a:rPr>
              <a:t>6</a:t>
            </a:r>
          </a:p>
        </p:txBody>
      </p:sp>
      <p:sp>
        <p:nvSpPr>
          <p:cNvPr id="21509" name="Rectangle 4"/>
          <p:cNvSpPr>
            <a:spLocks noChangeArrowheads="1"/>
          </p:cNvSpPr>
          <p:nvPr/>
        </p:nvSpPr>
        <p:spPr bwMode="auto">
          <a:xfrm>
            <a:off x="-29817" y="9109335"/>
            <a:ext cx="3215309" cy="49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0" name="Rectangle 5"/>
          <p:cNvSpPr>
            <a:spLocks noChangeArrowheads="1"/>
          </p:cNvSpPr>
          <p:nvPr/>
        </p:nvSpPr>
        <p:spPr bwMode="auto">
          <a:xfrm>
            <a:off x="-29817" y="-1640"/>
            <a:ext cx="3215309" cy="48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0" tIns="45700" rIns="91400" bIns="45700" anchor="ctr"/>
          <a:lstStyle>
            <a:lvl1pPr>
              <a:defRPr sz="2400">
                <a:solidFill>
                  <a:schemeClr val="tx1"/>
                </a:solidFill>
                <a:latin typeface="Times New Roman" charset="0"/>
                <a:ea typeface="ＭＳ Ｐゴシック" charset="-128"/>
              </a:defRPr>
            </a:lvl1pPr>
            <a:lvl2pPr marL="37931725" indent="-37474525">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en-US" altLang="en-US" dirty="0">
              <a:latin typeface="Calibri" panose="020F0502020204030204" pitchFamily="34" charset="0"/>
            </a:endParaRPr>
          </a:p>
        </p:txBody>
      </p:sp>
      <p:sp>
        <p:nvSpPr>
          <p:cNvPr id="21511" name="Rectangle 6"/>
          <p:cNvSpPr>
            <a:spLocks noGrp="1" noRot="1" noChangeAspect="1" noChangeArrowheads="1" noTextEdit="1"/>
          </p:cNvSpPr>
          <p:nvPr>
            <p:ph type="sldImg"/>
          </p:nvPr>
        </p:nvSpPr>
        <p:spPr>
          <a:ln cap="flat"/>
        </p:spPr>
      </p:sp>
      <p:sp>
        <p:nvSpPr>
          <p:cNvPr id="21512"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06285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PT Templa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Tree>
    <p:extLst>
      <p:ext uri="{BB962C8B-B14F-4D97-AF65-F5344CB8AC3E}">
        <p14:creationId xmlns:p14="http://schemas.microsoft.com/office/powerpoint/2010/main" val="118496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
        <p:nvSpPr>
          <p:cNvPr id="7"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F62B599A-F90C-4FDC-B079-C0B88FB0DA86}" type="slidenum">
              <a:rPr lang="en-US" smtClean="0"/>
              <a:pPr>
                <a:defRPr/>
              </a:pPr>
              <a:t>‹#›</a:t>
            </a:fld>
            <a:endParaRPr lang="en-US" dirty="0"/>
          </a:p>
        </p:txBody>
      </p:sp>
    </p:spTree>
    <p:extLst>
      <p:ext uri="{BB962C8B-B14F-4D97-AF65-F5344CB8AC3E}">
        <p14:creationId xmlns:p14="http://schemas.microsoft.com/office/powerpoint/2010/main" val="4748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
        <p:nvSpPr>
          <p:cNvPr id="7"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6D8B54F2-3079-4FC3-9404-66A62F43FC18}" type="slidenum">
              <a:rPr lang="en-US" smtClean="0"/>
              <a:pPr>
                <a:defRPr/>
              </a:pPr>
              <a:t>‹#›</a:t>
            </a:fld>
            <a:endParaRPr lang="en-US" dirty="0"/>
          </a:p>
        </p:txBody>
      </p:sp>
    </p:spTree>
    <p:extLst>
      <p:ext uri="{BB962C8B-B14F-4D97-AF65-F5344CB8AC3E}">
        <p14:creationId xmlns:p14="http://schemas.microsoft.com/office/powerpoint/2010/main" val="275758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533400" y="2057400"/>
            <a:ext cx="4038600" cy="407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2057400"/>
            <a:ext cx="4038600" cy="4073525"/>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7887433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668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286000"/>
            <a:ext cx="8229600" cy="3840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r>
              <a:rPr lang="en-US" dirty="0"/>
              <a:t>‹#›</a:t>
            </a:r>
          </a:p>
        </p:txBody>
      </p:sp>
    </p:spTree>
    <p:extLst>
      <p:ext uri="{BB962C8B-B14F-4D97-AF65-F5344CB8AC3E}">
        <p14:creationId xmlns:p14="http://schemas.microsoft.com/office/powerpoint/2010/main" val="271633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lgn="l">
              <a:defRPr dirty="0"/>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r>
              <a:rPr lang="en-US" dirty="0"/>
              <a:t>‹#›</a:t>
            </a:r>
          </a:p>
        </p:txBody>
      </p:sp>
      <p:sp>
        <p:nvSpPr>
          <p:cNvPr id="7"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D650B471-C5DB-49EF-A362-F2D70F5D547B}" type="slidenum">
              <a:rPr lang="en-US" smtClean="0"/>
              <a:pPr>
                <a:defRPr/>
              </a:pPr>
              <a:t>‹#›</a:t>
            </a:fld>
            <a:endParaRPr lang="en-US" dirty="0"/>
          </a:p>
        </p:txBody>
      </p:sp>
    </p:spTree>
    <p:extLst>
      <p:ext uri="{BB962C8B-B14F-4D97-AF65-F5344CB8AC3E}">
        <p14:creationId xmlns:p14="http://schemas.microsoft.com/office/powerpoint/2010/main" val="220533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lgn="l">
              <a:defRPr dirty="0"/>
            </a:lvl1pPr>
          </a:lstStyle>
          <a:p>
            <a:pPr>
              <a:defRPr/>
            </a:pPr>
            <a:endParaRPr lang="en-US" dirty="0"/>
          </a:p>
        </p:txBody>
      </p:sp>
      <p:sp>
        <p:nvSpPr>
          <p:cNvPr id="7" name="Footer Placeholder 4"/>
          <p:cNvSpPr>
            <a:spLocks noGrp="1"/>
          </p:cNvSpPr>
          <p:nvPr>
            <p:ph type="ftr" sz="quarter" idx="11"/>
          </p:nvPr>
        </p:nvSpPr>
        <p:spPr/>
        <p:txBody>
          <a:bodyPr/>
          <a:lstStyle>
            <a:lvl1pPr>
              <a:defRPr dirty="0"/>
            </a:lvl1pPr>
          </a:lstStyle>
          <a:p>
            <a:pPr>
              <a:defRPr/>
            </a:pPr>
            <a:r>
              <a:rPr lang="en-US" dirty="0"/>
              <a:t>‹#›</a:t>
            </a:r>
          </a:p>
        </p:txBody>
      </p:sp>
      <p:sp>
        <p:nvSpPr>
          <p:cNvPr id="8"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86444539-0ED3-4880-B59B-1FB538591F9E}" type="slidenum">
              <a:rPr lang="en-US" smtClean="0"/>
              <a:pPr>
                <a:defRPr/>
              </a:pPr>
              <a:t>‹#›</a:t>
            </a:fld>
            <a:endParaRPr lang="en-US" dirty="0"/>
          </a:p>
        </p:txBody>
      </p:sp>
    </p:spTree>
    <p:extLst>
      <p:ext uri="{BB962C8B-B14F-4D97-AF65-F5344CB8AC3E}">
        <p14:creationId xmlns:p14="http://schemas.microsoft.com/office/powerpoint/2010/main" val="283419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lgn="l">
              <a:defRPr dirty="0"/>
            </a:lvl1pPr>
          </a:lstStyle>
          <a:p>
            <a:pPr>
              <a:defRPr/>
            </a:pPr>
            <a:endParaRPr lang="en-US" dirty="0"/>
          </a:p>
        </p:txBody>
      </p:sp>
      <p:sp>
        <p:nvSpPr>
          <p:cNvPr id="9" name="Footer Placeholder 4"/>
          <p:cNvSpPr>
            <a:spLocks noGrp="1"/>
          </p:cNvSpPr>
          <p:nvPr>
            <p:ph type="ftr" sz="quarter" idx="11"/>
          </p:nvPr>
        </p:nvSpPr>
        <p:spPr/>
        <p:txBody>
          <a:bodyPr/>
          <a:lstStyle>
            <a:lvl1pPr>
              <a:defRPr dirty="0"/>
            </a:lvl1pPr>
          </a:lstStyle>
          <a:p>
            <a:pPr>
              <a:defRPr/>
            </a:pPr>
            <a:r>
              <a:rPr lang="en-US" dirty="0"/>
              <a:t>‹#›</a:t>
            </a:r>
          </a:p>
        </p:txBody>
      </p:sp>
      <p:sp>
        <p:nvSpPr>
          <p:cNvPr id="10"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C532021B-3A55-4395-9703-7353D936AAC8}" type="slidenum">
              <a:rPr lang="en-US" smtClean="0"/>
              <a:pPr>
                <a:defRPr/>
              </a:pPr>
              <a:t>‹#›</a:t>
            </a:fld>
            <a:endParaRPr lang="en-US" dirty="0"/>
          </a:p>
        </p:txBody>
      </p:sp>
    </p:spTree>
    <p:extLst>
      <p:ext uri="{BB962C8B-B14F-4D97-AF65-F5344CB8AC3E}">
        <p14:creationId xmlns:p14="http://schemas.microsoft.com/office/powerpoint/2010/main" val="409963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lgn="l">
              <a:defRPr dirty="0"/>
            </a:lvl1pPr>
          </a:lstStyle>
          <a:p>
            <a:pPr>
              <a:defRPr/>
            </a:pPr>
            <a:endParaRPr lang="en-US" dirty="0"/>
          </a:p>
        </p:txBody>
      </p:sp>
      <p:sp>
        <p:nvSpPr>
          <p:cNvPr id="5" name="Footer Placeholder 4"/>
          <p:cNvSpPr>
            <a:spLocks noGrp="1"/>
          </p:cNvSpPr>
          <p:nvPr>
            <p:ph type="ftr" sz="quarter" idx="11"/>
          </p:nvPr>
        </p:nvSpPr>
        <p:spPr/>
        <p:txBody>
          <a:bodyPr/>
          <a:lstStyle>
            <a:lvl1pPr>
              <a:defRPr dirty="0"/>
            </a:lvl1pPr>
          </a:lstStyle>
          <a:p>
            <a:pPr>
              <a:defRPr/>
            </a:pPr>
            <a:r>
              <a:rPr lang="en-US" dirty="0"/>
              <a:t>‹#›</a:t>
            </a:r>
          </a:p>
        </p:txBody>
      </p:sp>
      <p:sp>
        <p:nvSpPr>
          <p:cNvPr id="6"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924A2A14-7CEA-45D2-A179-0AB3C0FE5F35}" type="slidenum">
              <a:rPr lang="en-US" smtClean="0"/>
              <a:pPr>
                <a:defRPr/>
              </a:pPr>
              <a:t>‹#›</a:t>
            </a:fld>
            <a:endParaRPr lang="en-US" dirty="0"/>
          </a:p>
        </p:txBody>
      </p:sp>
    </p:spTree>
    <p:extLst>
      <p:ext uri="{BB962C8B-B14F-4D97-AF65-F5344CB8AC3E}">
        <p14:creationId xmlns:p14="http://schemas.microsoft.com/office/powerpoint/2010/main" val="154628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lgn="l">
              <a:defRPr dirty="0"/>
            </a:lvl1pPr>
          </a:lstStyle>
          <a:p>
            <a:pPr>
              <a:defRPr/>
            </a:pPr>
            <a:endParaRPr lang="en-US" dirty="0"/>
          </a:p>
        </p:txBody>
      </p:sp>
      <p:sp>
        <p:nvSpPr>
          <p:cNvPr id="4" name="Footer Placeholder 4"/>
          <p:cNvSpPr>
            <a:spLocks noGrp="1"/>
          </p:cNvSpPr>
          <p:nvPr>
            <p:ph type="ftr" sz="quarter" idx="11"/>
          </p:nvPr>
        </p:nvSpPr>
        <p:spPr/>
        <p:txBody>
          <a:bodyPr/>
          <a:lstStyle>
            <a:lvl1pPr>
              <a:defRPr dirty="0"/>
            </a:lvl1pPr>
          </a:lstStyle>
          <a:p>
            <a:pPr>
              <a:defRPr/>
            </a:pPr>
            <a:r>
              <a:rPr lang="en-US" dirty="0"/>
              <a:t>‹#›</a:t>
            </a:r>
          </a:p>
        </p:txBody>
      </p:sp>
      <p:sp>
        <p:nvSpPr>
          <p:cNvPr id="5"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5885DC9D-9DDF-4790-BBD7-09494590BEA2}" type="slidenum">
              <a:rPr lang="en-US" smtClean="0"/>
              <a:pPr>
                <a:defRPr/>
              </a:pPr>
              <a:t>‹#›</a:t>
            </a:fld>
            <a:endParaRPr lang="en-US" dirty="0"/>
          </a:p>
        </p:txBody>
      </p:sp>
    </p:spTree>
    <p:extLst>
      <p:ext uri="{BB962C8B-B14F-4D97-AF65-F5344CB8AC3E}">
        <p14:creationId xmlns:p14="http://schemas.microsoft.com/office/powerpoint/2010/main" val="341377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lgn="l">
              <a:defRPr dirty="0"/>
            </a:lvl1pPr>
          </a:lstStyle>
          <a:p>
            <a:pPr>
              <a:defRPr/>
            </a:pPr>
            <a:endParaRPr lang="en-US" dirty="0"/>
          </a:p>
        </p:txBody>
      </p:sp>
      <p:sp>
        <p:nvSpPr>
          <p:cNvPr id="7" name="Footer Placeholder 4"/>
          <p:cNvSpPr>
            <a:spLocks noGrp="1"/>
          </p:cNvSpPr>
          <p:nvPr>
            <p:ph type="ftr" sz="quarter" idx="11"/>
          </p:nvPr>
        </p:nvSpPr>
        <p:spPr/>
        <p:txBody>
          <a:bodyPr/>
          <a:lstStyle>
            <a:lvl1pPr>
              <a:defRPr dirty="0"/>
            </a:lvl1pPr>
          </a:lstStyle>
          <a:p>
            <a:pPr>
              <a:defRPr/>
            </a:pPr>
            <a:r>
              <a:rPr lang="en-US" dirty="0"/>
              <a:t>‹#›</a:t>
            </a:r>
          </a:p>
        </p:txBody>
      </p:sp>
      <p:sp>
        <p:nvSpPr>
          <p:cNvPr id="8"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DF4917F0-469B-425C-9635-F2B5DD00E84A}" type="slidenum">
              <a:rPr lang="en-US" smtClean="0"/>
              <a:pPr>
                <a:defRPr/>
              </a:pPr>
              <a:t>‹#›</a:t>
            </a:fld>
            <a:endParaRPr lang="en-US" dirty="0"/>
          </a:p>
        </p:txBody>
      </p:sp>
    </p:spTree>
    <p:extLst>
      <p:ext uri="{BB962C8B-B14F-4D97-AF65-F5344CB8AC3E}">
        <p14:creationId xmlns:p14="http://schemas.microsoft.com/office/powerpoint/2010/main" val="410189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PPT Template-i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lgn="l">
              <a:defRPr dirty="0"/>
            </a:lvl1pPr>
          </a:lstStyle>
          <a:p>
            <a:pPr>
              <a:defRPr/>
            </a:pPr>
            <a:endParaRPr lang="en-US" dirty="0"/>
          </a:p>
        </p:txBody>
      </p:sp>
      <p:sp>
        <p:nvSpPr>
          <p:cNvPr id="7" name="Footer Placeholder 4"/>
          <p:cNvSpPr>
            <a:spLocks noGrp="1"/>
          </p:cNvSpPr>
          <p:nvPr>
            <p:ph type="ftr" sz="quarter" idx="11"/>
          </p:nvPr>
        </p:nvSpPr>
        <p:spPr/>
        <p:txBody>
          <a:bodyPr/>
          <a:lstStyle>
            <a:lvl1pPr>
              <a:defRPr dirty="0"/>
            </a:lvl1pPr>
          </a:lstStyle>
          <a:p>
            <a:pPr>
              <a:defRPr/>
            </a:pPr>
            <a:r>
              <a:rPr lang="en-US" dirty="0"/>
              <a:t>‹#›</a:t>
            </a:r>
          </a:p>
        </p:txBody>
      </p:sp>
      <p:sp>
        <p:nvSpPr>
          <p:cNvPr id="8" name="Slide Number Placeholder 5"/>
          <p:cNvSpPr>
            <a:spLocks noGrp="1"/>
          </p:cNvSpPr>
          <p:nvPr>
            <p:ph type="sldNum" sz="quarter" idx="12"/>
          </p:nvPr>
        </p:nvSpPr>
        <p:spPr>
          <a:xfrm>
            <a:off x="6934200" y="6324600"/>
            <a:ext cx="2133600" cy="365125"/>
          </a:xfrm>
          <a:prstGeom prst="rect">
            <a:avLst/>
          </a:prstGeom>
        </p:spPr>
        <p:txBody>
          <a:bodyPr/>
          <a:lstStyle>
            <a:lvl1pPr>
              <a:defRPr>
                <a:latin typeface="Calibri" panose="020F0502020204030204" pitchFamily="34" charset="0"/>
              </a:defRPr>
            </a:lvl1pPr>
          </a:lstStyle>
          <a:p>
            <a:pPr>
              <a:defRPr/>
            </a:pPr>
            <a:fld id="{B90C54D8-5941-4DF1-AF17-3B93CECC7F61}" type="slidenum">
              <a:rPr lang="en-US" smtClean="0"/>
              <a:pPr>
                <a:defRPr/>
              </a:pPr>
              <a:t>‹#›</a:t>
            </a:fld>
            <a:endParaRPr lang="en-US" dirty="0"/>
          </a:p>
        </p:txBody>
      </p:sp>
    </p:spTree>
    <p:extLst>
      <p:ext uri="{BB962C8B-B14F-4D97-AF65-F5344CB8AC3E}">
        <p14:creationId xmlns:p14="http://schemas.microsoft.com/office/powerpoint/2010/main" val="90633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43675" y="6315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1"/>
                </a:solidFill>
                <a:latin typeface="Calibri" panose="020F0502020204030204"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a:solidFill>
                  <a:srgbClr val="898989"/>
                </a:solidFill>
                <a:latin typeface="Calibri" panose="020F0502020204030204" pitchFamily="34" charset="0"/>
              </a:defRPr>
            </a:lvl1pPr>
          </a:lstStyle>
          <a:p>
            <a:pPr>
              <a:defRPr/>
            </a:pPr>
            <a:r>
              <a:rPr lang="en-US" dirty="0"/>
              <a:t>‹#›</a:t>
            </a:r>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dt="0"/>
  <p:txStyles>
    <p:titleStyle>
      <a:lvl1pPr algn="ctr" defTabSz="457200" rtl="0" eaLnBrk="0" fontAlgn="base" hangingPunct="0">
        <a:spcBef>
          <a:spcPct val="0"/>
        </a:spcBef>
        <a:spcAft>
          <a:spcPct val="0"/>
        </a:spcAft>
        <a:defRPr sz="4400" b="1" kern="1200">
          <a:solidFill>
            <a:srgbClr val="632523"/>
          </a:solidFill>
          <a:latin typeface="+mj-lt"/>
          <a:ea typeface="MS PGothic" pitchFamily="34" charset="-128"/>
          <a:cs typeface="Calibri" panose="020F0502020204030204" pitchFamily="34" charset="0"/>
        </a:defRPr>
      </a:lvl1pPr>
      <a:lvl2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2pPr>
      <a:lvl3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3pPr>
      <a:lvl4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4pPr>
      <a:lvl5pPr algn="ctr" defTabSz="457200" rtl="0" eaLnBrk="0" fontAlgn="base" hangingPunct="0">
        <a:spcBef>
          <a:spcPct val="0"/>
        </a:spcBef>
        <a:spcAft>
          <a:spcPct val="0"/>
        </a:spcAft>
        <a:defRPr sz="4400">
          <a:solidFill>
            <a:srgbClr val="632523"/>
          </a:solidFill>
          <a:latin typeface="Cambria" pitchFamily="18" charset="0"/>
          <a:ea typeface="MS PGothic" pitchFamily="34" charset="-128"/>
          <a:cs typeface="Cambria" pitchFamily="18" charset="0"/>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SzPct val="75000"/>
        <a:buFont typeface="Courier New" pitchFamily="49" charset="0"/>
        <a:buChar char="♦"/>
        <a:defRPr sz="3200" b="1" kern="1200">
          <a:solidFill>
            <a:schemeClr val="tx1"/>
          </a:solidFill>
          <a:latin typeface="+mj-lt"/>
          <a:ea typeface="MS PGothic" pitchFamily="34" charset="-128"/>
          <a:cs typeface="Calibri" panose="020F0502020204030204" pitchFamily="34" charset="0"/>
        </a:defRPr>
      </a:lvl1pPr>
      <a:lvl2pPr marL="742950" indent="-285750" algn="l" defTabSz="457200" rtl="0" eaLnBrk="0" fontAlgn="base" hangingPunct="0">
        <a:spcBef>
          <a:spcPct val="20000"/>
        </a:spcBef>
        <a:spcAft>
          <a:spcPct val="0"/>
        </a:spcAft>
        <a:buSzPct val="75000"/>
        <a:buFont typeface="Arial" charset="0"/>
        <a:buChar char="○"/>
        <a:defRPr sz="2800" b="1" kern="1200">
          <a:solidFill>
            <a:schemeClr val="tx1"/>
          </a:solidFill>
          <a:latin typeface="+mj-lt"/>
          <a:ea typeface="MS PGothic" pitchFamily="34" charset="-128"/>
          <a:cs typeface="+mn-cs"/>
        </a:defRPr>
      </a:lvl2pPr>
      <a:lvl3pPr marL="1143000" indent="-228600" algn="l" defTabSz="457200" rtl="0" eaLnBrk="0" fontAlgn="base" hangingPunct="0">
        <a:spcBef>
          <a:spcPct val="20000"/>
        </a:spcBef>
        <a:spcAft>
          <a:spcPct val="0"/>
        </a:spcAft>
        <a:buSzPct val="75000"/>
        <a:buFont typeface="Wingdings" pitchFamily="2" charset="2"/>
        <a:buChar char="§"/>
        <a:defRPr sz="2400" b="1" kern="1200">
          <a:solidFill>
            <a:schemeClr val="tx1"/>
          </a:solidFill>
          <a:latin typeface="+mj-lt"/>
          <a:ea typeface="MS PGothic" pitchFamily="34" charset="-128"/>
          <a:cs typeface="+mn-cs"/>
        </a:defRPr>
      </a:lvl3pPr>
      <a:lvl4pPr marL="1600200" indent="-228600" algn="l" defTabSz="457200" rtl="0" eaLnBrk="0" fontAlgn="base" hangingPunct="0">
        <a:spcBef>
          <a:spcPct val="20000"/>
        </a:spcBef>
        <a:spcAft>
          <a:spcPct val="0"/>
        </a:spcAft>
        <a:buSzPct val="75000"/>
        <a:buFont typeface="Arial" charset="0"/>
        <a:buChar char="•"/>
        <a:defRPr sz="2000" b="1" kern="1200">
          <a:solidFill>
            <a:schemeClr val="tx1"/>
          </a:solidFill>
          <a:latin typeface="+mj-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1800" b="1" kern="1200">
          <a:solidFill>
            <a:schemeClr val="tx1"/>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4.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5.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44010" y="2902717"/>
            <a:ext cx="7436440" cy="2626242"/>
          </a:xfrm>
        </p:spPr>
        <p:txBody>
          <a:bodyPr lIns="101600" tIns="50800" rIns="101600" bIns="50800"/>
          <a:lstStyle/>
          <a:p>
            <a:pPr defTabSz="755650" eaLnBrk="1" hangingPunct="1"/>
            <a:r>
              <a:rPr lang="en-US" sz="2800" dirty="0"/>
              <a:t>Financial Management &amp; Budgeting Practices for Recipients of FTA Urban and </a:t>
            </a:r>
            <a:br>
              <a:rPr lang="en-US" sz="2800" dirty="0"/>
            </a:br>
            <a:r>
              <a:rPr lang="en-US" sz="2800" dirty="0"/>
              <a:t>Rural Formula Funding</a:t>
            </a:r>
            <a:r>
              <a:rPr lang="en-US" sz="2800" b="1" dirty="0"/>
              <a:t/>
            </a:r>
            <a:br>
              <a:rPr lang="en-US" sz="2800" b="1" dirty="0"/>
            </a:br>
            <a:endParaRPr lang="en-US" sz="3200" b="1" dirty="0"/>
          </a:p>
        </p:txBody>
      </p:sp>
      <p:sp>
        <p:nvSpPr>
          <p:cNvPr id="18435" name="Rectangle 3"/>
          <p:cNvSpPr>
            <a:spLocks noGrp="1" noChangeArrowheads="1"/>
          </p:cNvSpPr>
          <p:nvPr>
            <p:ph type="subTitle" idx="1"/>
          </p:nvPr>
        </p:nvSpPr>
        <p:spPr>
          <a:xfrm>
            <a:off x="1514475" y="5295014"/>
            <a:ext cx="7165975" cy="953386"/>
          </a:xfrm>
        </p:spPr>
        <p:txBody>
          <a:bodyPr lIns="101600" tIns="50800" rIns="101600" bIns="50800"/>
          <a:lstStyle/>
          <a:p>
            <a:pPr marL="365125" indent="-365125" defTabSz="755650" eaLnBrk="1" hangingPunct="1">
              <a:defRPr/>
            </a:pPr>
            <a:endParaRPr lang="en-US" sz="2000" dirty="0">
              <a:solidFill>
                <a:schemeClr val="tx1"/>
              </a:solidFill>
            </a:endParaRPr>
          </a:p>
          <a:p>
            <a:pPr marL="365125" indent="-365125" defTabSz="755650" eaLnBrk="1" hangingPunct="1">
              <a:defRPr/>
            </a:pPr>
            <a:endParaRPr lang="en-US" sz="2000" dirty="0">
              <a:solidFill>
                <a:schemeClr val="tx1"/>
              </a:solidFill>
            </a:endParaRPr>
          </a:p>
          <a:p>
            <a:pPr marL="365125" indent="-365125" defTabSz="755650" eaLnBrk="1" hangingPunct="1">
              <a:defRPr/>
            </a:pPr>
            <a:r>
              <a:rPr lang="en-US" sz="2000" dirty="0">
                <a:solidFill>
                  <a:schemeClr val="tx1"/>
                </a:solidFill>
              </a:rPr>
              <a:t>.</a:t>
            </a:r>
          </a:p>
        </p:txBody>
      </p:sp>
      <p:sp>
        <p:nvSpPr>
          <p:cNvPr id="4" name="Rectangle 3"/>
          <p:cNvSpPr txBox="1">
            <a:spLocks noChangeArrowheads="1"/>
          </p:cNvSpPr>
          <p:nvPr/>
        </p:nvSpPr>
        <p:spPr bwMode="auto">
          <a:xfrm>
            <a:off x="1514474" y="5252484"/>
            <a:ext cx="7165975" cy="125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50800" rIns="101600" bIns="50800" numCol="1" anchor="t" anchorCtr="0" compatLnSpc="1">
            <a:prstTxWarp prst="textNoShape">
              <a:avLst/>
            </a:prstTxWarp>
          </a:bodyPr>
          <a:lstStyle>
            <a:lvl1pPr marL="0" indent="0" algn="ctr" defTabSz="457200" rtl="0" eaLnBrk="0" fontAlgn="base" hangingPunct="0">
              <a:spcBef>
                <a:spcPct val="20000"/>
              </a:spcBef>
              <a:spcAft>
                <a:spcPct val="0"/>
              </a:spcAft>
              <a:buSzPct val="75000"/>
              <a:buFont typeface="Courier New" pitchFamily="49" charset="0"/>
              <a:buNone/>
              <a:defRPr sz="3200" kern="1200">
                <a:solidFill>
                  <a:schemeClr val="tx1">
                    <a:tint val="75000"/>
                  </a:schemeClr>
                </a:solidFill>
                <a:latin typeface="Cambria" pitchFamily="18" charset="0"/>
                <a:ea typeface="MS PGothic" pitchFamily="34" charset="-128"/>
                <a:cs typeface="Cambria" pitchFamily="18" charset="0"/>
              </a:defRPr>
            </a:lvl1pPr>
            <a:lvl2pPr marL="457200" indent="0" algn="ctr" defTabSz="457200" rtl="0" eaLnBrk="0" fontAlgn="base" hangingPunct="0">
              <a:spcBef>
                <a:spcPct val="20000"/>
              </a:spcBef>
              <a:spcAft>
                <a:spcPct val="0"/>
              </a:spcAft>
              <a:buSzPct val="75000"/>
              <a:buFont typeface="Arial" charset="0"/>
              <a:buNone/>
              <a:defRPr sz="2800" kern="1200">
                <a:solidFill>
                  <a:schemeClr val="tx1">
                    <a:tint val="75000"/>
                  </a:schemeClr>
                </a:solidFill>
                <a:latin typeface="Cambria" pitchFamily="18" charset="0"/>
                <a:ea typeface="MS PGothic" pitchFamily="34" charset="-128"/>
                <a:cs typeface="+mn-cs"/>
              </a:defRPr>
            </a:lvl2pPr>
            <a:lvl3pPr marL="914400" indent="0" algn="ctr" defTabSz="457200" rtl="0" eaLnBrk="0" fontAlgn="base" hangingPunct="0">
              <a:spcBef>
                <a:spcPct val="20000"/>
              </a:spcBef>
              <a:spcAft>
                <a:spcPct val="0"/>
              </a:spcAft>
              <a:buSzPct val="75000"/>
              <a:buFont typeface="Wingdings" pitchFamily="2" charset="2"/>
              <a:buNone/>
              <a:defRPr sz="2400" kern="1200">
                <a:solidFill>
                  <a:schemeClr val="tx1">
                    <a:tint val="75000"/>
                  </a:schemeClr>
                </a:solidFill>
                <a:latin typeface="Cambria" pitchFamily="18" charset="0"/>
                <a:ea typeface="MS PGothic" pitchFamily="34" charset="-128"/>
                <a:cs typeface="+mn-cs"/>
              </a:defRPr>
            </a:lvl3pPr>
            <a:lvl4pPr marL="1371600" indent="0" algn="ctr" defTabSz="457200" rtl="0" eaLnBrk="0" fontAlgn="base" hangingPunct="0">
              <a:spcBef>
                <a:spcPct val="20000"/>
              </a:spcBef>
              <a:spcAft>
                <a:spcPct val="0"/>
              </a:spcAft>
              <a:buSzPct val="75000"/>
              <a:buFont typeface="Arial" charset="0"/>
              <a:buNone/>
              <a:defRPr sz="2000" kern="1200">
                <a:solidFill>
                  <a:schemeClr val="tx1">
                    <a:tint val="75000"/>
                  </a:schemeClr>
                </a:solidFill>
                <a:latin typeface="Cambria" pitchFamily="18" charset="0"/>
                <a:ea typeface="MS PGothic" pitchFamily="34"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Cambria" pitchFamily="18" charset="0"/>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65125" indent="-365125" defTabSz="755650" eaLnBrk="1" hangingPunct="1">
              <a:defRPr/>
            </a:pPr>
            <a:r>
              <a:rPr lang="en-US" sz="2000" b="1" dirty="0">
                <a:solidFill>
                  <a:schemeClr val="tx1"/>
                </a:solidFill>
                <a:latin typeface="Calibri" panose="020F0502020204030204" pitchFamily="34" charset="0"/>
                <a:cs typeface="Calibri" panose="020F0502020204030204" pitchFamily="34" charset="0"/>
              </a:rPr>
              <a:t>February </a:t>
            </a:r>
            <a:r>
              <a:rPr lang="en-US" sz="2000" b="1" dirty="0" smtClean="0">
                <a:solidFill>
                  <a:schemeClr val="tx1"/>
                </a:solidFill>
                <a:latin typeface="Calibri" panose="020F0502020204030204" pitchFamily="34" charset="0"/>
                <a:cs typeface="Calibri" panose="020F0502020204030204" pitchFamily="34" charset="0"/>
              </a:rPr>
              <a:t>16 </a:t>
            </a:r>
            <a:r>
              <a:rPr lang="en-US" sz="2000" b="1" dirty="0">
                <a:solidFill>
                  <a:schemeClr val="tx1"/>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17, </a:t>
            </a:r>
            <a:r>
              <a:rPr lang="en-US" sz="2000" b="1" dirty="0">
                <a:solidFill>
                  <a:schemeClr val="tx1"/>
                </a:solidFill>
                <a:latin typeface="Calibri" panose="020F0502020204030204" pitchFamily="34" charset="0"/>
                <a:cs typeface="Calibri" panose="020F0502020204030204" pitchFamily="34" charset="0"/>
              </a:rPr>
              <a:t>2017</a:t>
            </a:r>
          </a:p>
          <a:p>
            <a:pPr marL="365125" indent="-365125" defTabSz="755650" eaLnBrk="1" hangingPunct="1">
              <a:defRPr/>
            </a:pPr>
            <a:r>
              <a:rPr lang="en-US" sz="1000" b="1" i="1" dirty="0">
                <a:solidFill>
                  <a:schemeClr val="tx1"/>
                </a:solidFill>
                <a:latin typeface="Calibri" panose="020F0502020204030204" pitchFamily="34" charset="0"/>
                <a:cs typeface="Calibri" panose="020F0502020204030204" pitchFamily="34" charset="0"/>
              </a:rPr>
              <a:t>Presented by:</a:t>
            </a:r>
            <a:endParaRPr lang="en-US" sz="1100" b="1" i="1" dirty="0">
              <a:solidFill>
                <a:schemeClr val="tx1"/>
              </a:solidFill>
              <a:latin typeface="Calibri" panose="020F0502020204030204" pitchFamily="34" charset="0"/>
              <a:cs typeface="Calibri" panose="020F0502020204030204" pitchFamily="34" charset="0"/>
            </a:endParaRPr>
          </a:p>
          <a:p>
            <a:pPr marL="365125" indent="-365125" defTabSz="755650" eaLnBrk="1" hangingPunct="1">
              <a:defRPr/>
            </a:pPr>
            <a:r>
              <a:rPr lang="en-US" sz="1800" b="1" dirty="0">
                <a:solidFill>
                  <a:schemeClr val="tx1"/>
                </a:solidFill>
                <a:latin typeface="Calibri" panose="020F0502020204030204" pitchFamily="34" charset="0"/>
                <a:cs typeface="Calibri" panose="020F0502020204030204" pitchFamily="34" charset="0"/>
              </a:rPr>
              <a:t>Rich Garrity</a:t>
            </a:r>
          </a:p>
          <a:p>
            <a:pPr marL="365125" indent="-365125" defTabSz="755650" eaLnBrk="1" hangingPunct="1">
              <a:defRPr/>
            </a:pPr>
            <a:r>
              <a:rPr lang="en-US" sz="1800" b="1" dirty="0">
                <a:solidFill>
                  <a:schemeClr val="tx1"/>
                </a:solidFill>
                <a:latin typeface="Calibri" panose="020F0502020204030204" pitchFamily="34" charset="0"/>
                <a:cs typeface="Calibri" panose="020F0502020204030204" pitchFamily="34" charset="0"/>
              </a:rPr>
              <a:t>RLS &amp; Associates, Inc.</a:t>
            </a:r>
          </a:p>
          <a:p>
            <a:pPr marL="365125" indent="-365125" defTabSz="755650" eaLnBrk="1" hangingPunct="1">
              <a:defRPr/>
            </a:pPr>
            <a:endParaRPr lang="en-US" sz="2000" dirty="0">
              <a:solidFill>
                <a:schemeClr val="tx1"/>
              </a:solidFill>
            </a:endParaRPr>
          </a:p>
          <a:p>
            <a:pPr marL="365125" indent="-365125" defTabSz="755650" eaLnBrk="1" hangingPunct="1">
              <a:defRPr/>
            </a:pPr>
            <a:endParaRPr lang="en-US" sz="2000" dirty="0">
              <a:solidFill>
                <a:schemeClr val="tx1"/>
              </a:solidFill>
            </a:endParaRPr>
          </a:p>
          <a:p>
            <a:pPr marL="365125" indent="-365125" defTabSz="755650" eaLnBrk="1" hangingPunct="1">
              <a:defRPr/>
            </a:pPr>
            <a:r>
              <a:rPr lang="en-US" sz="2000" dirty="0">
                <a:solidFill>
                  <a:schemeClr val="tx1"/>
                </a:solidFill>
              </a:rPr>
              <a:t>.</a:t>
            </a:r>
          </a:p>
        </p:txBody>
      </p:sp>
    </p:spTree>
    <p:extLst>
      <p:ext uri="{BB962C8B-B14F-4D97-AF65-F5344CB8AC3E}">
        <p14:creationId xmlns:p14="http://schemas.microsoft.com/office/powerpoint/2010/main" val="3360738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The NTD Requires Agencies to Report Most Data By </a:t>
            </a:r>
            <a:r>
              <a:rPr lang="en-US" altLang="en-US" sz="2800" u="sng" dirty="0"/>
              <a:t>Mode</a:t>
            </a:r>
            <a:r>
              <a:rPr lang="en-US" altLang="en-US" sz="2800" dirty="0"/>
              <a:t> and </a:t>
            </a:r>
            <a:r>
              <a:rPr lang="en-US" altLang="en-US" sz="2800" u="sng" dirty="0"/>
              <a:t>Type</a:t>
            </a:r>
            <a:r>
              <a:rPr lang="en-US" altLang="en-US" sz="2800" dirty="0"/>
              <a:t> of Service</a:t>
            </a:r>
          </a:p>
          <a:p>
            <a:pPr lvl="2">
              <a:lnSpc>
                <a:spcPct val="90000"/>
              </a:lnSpc>
            </a:pPr>
            <a:r>
              <a:rPr lang="en-US" altLang="en-US" sz="2400" dirty="0"/>
              <a:t>Typical </a:t>
            </a:r>
            <a:r>
              <a:rPr lang="en-US" altLang="en-US" sz="2400" u="sng" dirty="0"/>
              <a:t>Modes</a:t>
            </a:r>
            <a:r>
              <a:rPr lang="en-US" altLang="en-US" sz="2400" dirty="0"/>
              <a:t> for Transit Systems in NC</a:t>
            </a:r>
          </a:p>
          <a:p>
            <a:pPr lvl="3">
              <a:lnSpc>
                <a:spcPct val="90000"/>
              </a:lnSpc>
            </a:pPr>
            <a:r>
              <a:rPr lang="en-US" altLang="en-US" sz="2000" dirty="0"/>
              <a:t>Commuter Bus (CB)</a:t>
            </a:r>
          </a:p>
          <a:p>
            <a:pPr lvl="3">
              <a:lnSpc>
                <a:spcPct val="90000"/>
              </a:lnSpc>
            </a:pPr>
            <a:r>
              <a:rPr lang="en-US" altLang="en-US" sz="2000" dirty="0"/>
              <a:t>Bus (MB)</a:t>
            </a:r>
          </a:p>
          <a:p>
            <a:pPr lvl="3">
              <a:lnSpc>
                <a:spcPct val="90000"/>
              </a:lnSpc>
            </a:pPr>
            <a:r>
              <a:rPr lang="en-US" altLang="en-US" sz="2000" dirty="0"/>
              <a:t>Demand Response (DR)</a:t>
            </a:r>
          </a:p>
          <a:p>
            <a:pPr lvl="3">
              <a:lnSpc>
                <a:spcPct val="90000"/>
              </a:lnSpc>
            </a:pPr>
            <a:r>
              <a:rPr lang="en-US" altLang="en-US" sz="2000" dirty="0"/>
              <a:t>Demand Response – Taxi (DT)</a:t>
            </a:r>
          </a:p>
          <a:p>
            <a:pPr lvl="3">
              <a:lnSpc>
                <a:spcPct val="90000"/>
              </a:lnSpc>
            </a:pPr>
            <a:r>
              <a:rPr lang="en-US" altLang="en-US" sz="2000" dirty="0"/>
              <a:t>Trolleybus (TB)</a:t>
            </a:r>
          </a:p>
          <a:p>
            <a:pPr lvl="3">
              <a:lnSpc>
                <a:spcPct val="90000"/>
              </a:lnSpc>
            </a:pPr>
            <a:r>
              <a:rPr lang="en-US" altLang="en-US" sz="2000" dirty="0"/>
              <a:t>Vanpool (VP)</a:t>
            </a:r>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84802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2800" dirty="0" smtClean="0"/>
              <a:t>FTA Has “Serve” Rules When a System Meets the Criteria That Dictates an Allocation of Expenses</a:t>
            </a:r>
          </a:p>
          <a:p>
            <a:pPr marL="914400" lvl="1" indent="-457200">
              <a:lnSpc>
                <a:spcPct val="90000"/>
              </a:lnSpc>
              <a:buFont typeface="+mj-lt"/>
              <a:buAutoNum type="arabicPeriod" startAt="2"/>
            </a:pPr>
            <a:r>
              <a:rPr lang="en-US" altLang="en-US" dirty="0" smtClean="0"/>
              <a:t>If The Service Is Supported By §5311 Operating or Capital Funding and §5307 Capital Funding, the Transit Agency Must Report All Federal Funding Data For the Service to the Rural Area</a:t>
            </a:r>
          </a:p>
          <a:p>
            <a:pPr marL="914400" lvl="1" indent="-457200">
              <a:lnSpc>
                <a:spcPct val="90000"/>
              </a:lnSpc>
              <a:buFont typeface="+mj-lt"/>
              <a:buAutoNum type="arabicPeriod" startAt="2"/>
            </a:pPr>
            <a:r>
              <a:rPr lang="en-US" altLang="en-US" dirty="0" smtClean="0"/>
              <a:t>If The Service Is Supported By §5311 Operating or Capital Funding and §5307 Operating Funding, the Transit Agency Must Allocate Federal Funding Data to </a:t>
            </a:r>
            <a:r>
              <a:rPr lang="en-US" altLang="en-US" dirty="0"/>
              <a:t>t</a:t>
            </a:r>
            <a:r>
              <a:rPr lang="en-US" altLang="en-US" dirty="0" smtClean="0"/>
              <a:t>he Urbanized and Rural Areas In Proportion To The §5307 and §5311 Operating Funding Applied to the Service</a:t>
            </a:r>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Serve Rules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72967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960974"/>
          </a:xfrm>
        </p:spPr>
        <p:txBody>
          <a:bodyPr lIns="101600" tIns="50800" rIns="101600" bIns="50800"/>
          <a:lstStyle/>
          <a:p>
            <a:pPr>
              <a:lnSpc>
                <a:spcPct val="90000"/>
              </a:lnSpc>
            </a:pPr>
            <a:r>
              <a:rPr lang="en-US" altLang="en-US" sz="2800" dirty="0" smtClean="0"/>
              <a:t>Non-Accounting Essentials for Demand Response Providers</a:t>
            </a:r>
          </a:p>
          <a:p>
            <a:pPr lvl="1">
              <a:lnSpc>
                <a:spcPct val="90000"/>
              </a:lnSpc>
            </a:pPr>
            <a:r>
              <a:rPr lang="en-US" altLang="en-US" sz="2400" dirty="0" smtClean="0"/>
              <a:t>Your Scheduling and Dispatching Software Must Have a UZA Layer in the Mapping/GIS Module</a:t>
            </a:r>
          </a:p>
          <a:p>
            <a:pPr lvl="1">
              <a:lnSpc>
                <a:spcPct val="90000"/>
              </a:lnSpc>
            </a:pPr>
            <a:r>
              <a:rPr lang="en-US" altLang="en-US" dirty="0" smtClean="0"/>
              <a:t>Counting Services Supplied</a:t>
            </a:r>
          </a:p>
          <a:p>
            <a:pPr lvl="2">
              <a:lnSpc>
                <a:spcPct val="90000"/>
              </a:lnSpc>
            </a:pPr>
            <a:r>
              <a:rPr lang="en-US" altLang="en-US" sz="2000" dirty="0" smtClean="0"/>
              <a:t>Remember This Trip?</a:t>
            </a:r>
          </a:p>
          <a:p>
            <a:pPr lvl="1">
              <a:lnSpc>
                <a:spcPct val="90000"/>
              </a:lnSpc>
            </a:pPr>
            <a:r>
              <a:rPr lang="en-US" altLang="en-US" sz="2400" dirty="0" smtClean="0"/>
              <a:t>This Trip Should Be Counted as a 100 Percent Rural Trip</a:t>
            </a:r>
          </a:p>
          <a:p>
            <a:pPr lvl="1">
              <a:lnSpc>
                <a:spcPct val="90000"/>
              </a:lnSpc>
            </a:pPr>
            <a:r>
              <a:rPr lang="en-US" altLang="en-US" dirty="0" smtClean="0"/>
              <a:t>Why?</a:t>
            </a:r>
          </a:p>
          <a:p>
            <a:pPr marL="457200" lvl="1" indent="0">
              <a:lnSpc>
                <a:spcPct val="90000"/>
              </a:lnSpc>
              <a:buNone/>
            </a:pPr>
            <a:endParaRPr lang="en-US" altLang="en-US" dirty="0" smtClean="0"/>
          </a:p>
          <a:p>
            <a:pPr marL="857250" lvl="2" indent="0">
              <a:lnSpc>
                <a:spcPct val="90000"/>
              </a:lnSpc>
              <a:buNone/>
            </a:pPr>
            <a:r>
              <a:rPr lang="en-US" altLang="en-US" sz="2400" i="1" dirty="0" smtClean="0"/>
              <a:t>…Since </a:t>
            </a:r>
            <a:r>
              <a:rPr lang="en-US" altLang="en-US" sz="2400" i="1" dirty="0"/>
              <a:t>the goal of Section 5311 is to enhance the overall mobility of people living </a:t>
            </a:r>
            <a:r>
              <a:rPr lang="en-US" altLang="en-US" sz="2400" i="1" dirty="0" smtClean="0"/>
              <a:t>in rural </a:t>
            </a:r>
            <a:r>
              <a:rPr lang="en-US" altLang="en-US" sz="2400" i="1" dirty="0"/>
              <a:t>areas, Section 5311 projects may include transportation to or </a:t>
            </a:r>
            <a:r>
              <a:rPr lang="en-US" altLang="en-US" sz="2400" i="1" dirty="0" smtClean="0"/>
              <a:t>from urbanized areas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Counting Services Supplied</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101</a:t>
            </a:fld>
            <a:r>
              <a:rPr lang="en-US" sz="1400" dirty="0"/>
              <a:t> of </a:t>
            </a:r>
            <a:r>
              <a:rPr lang="en-US" sz="1400" dirty="0" smtClean="0"/>
              <a:t>170</a:t>
            </a:r>
            <a:endParaRPr lang="en-US" sz="1400" dirty="0"/>
          </a:p>
        </p:txBody>
      </p:sp>
      <p:sp>
        <p:nvSpPr>
          <p:cNvPr id="2" name="Action Button: Custom 1">
            <a:hlinkClick r:id="rId3" action="ppaction://hlinksldjump" highlightClick="1"/>
          </p:cNvPr>
          <p:cNvSpPr/>
          <p:nvPr/>
        </p:nvSpPr>
        <p:spPr>
          <a:xfrm>
            <a:off x="7047346" y="6169891"/>
            <a:ext cx="905163" cy="24938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t>Slide 16</a:t>
            </a:r>
            <a:endParaRPr lang="en-US" sz="1100" b="1" dirty="0"/>
          </a:p>
        </p:txBody>
      </p:sp>
    </p:spTree>
    <p:extLst>
      <p:ext uri="{BB962C8B-B14F-4D97-AF65-F5344CB8AC3E}">
        <p14:creationId xmlns:p14="http://schemas.microsoft.com/office/powerpoint/2010/main" val="30058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4348018"/>
          </a:xfrm>
        </p:spPr>
        <p:txBody>
          <a:bodyPr lIns="101600" tIns="50800" rIns="101600" bIns="50800"/>
          <a:lstStyle/>
          <a:p>
            <a:pPr>
              <a:lnSpc>
                <a:spcPct val="90000"/>
              </a:lnSpc>
            </a:pPr>
            <a:r>
              <a:rPr lang="en-US" altLang="en-US" sz="3200" dirty="0" smtClean="0"/>
              <a:t>Allocation of Services is Dependent Upon Revenue Hours and Revenue Miles of Services Consumed</a:t>
            </a:r>
          </a:p>
          <a:p>
            <a:pPr lvl="1">
              <a:lnSpc>
                <a:spcPct val="90000"/>
              </a:lnSpc>
            </a:pPr>
            <a:r>
              <a:rPr lang="en-US" altLang="en-US" sz="3200" dirty="0" smtClean="0"/>
              <a:t>Critical That the Transit System Collects This Data</a:t>
            </a:r>
          </a:p>
          <a:p>
            <a:pPr lvl="1">
              <a:lnSpc>
                <a:spcPct val="90000"/>
              </a:lnSpc>
            </a:pPr>
            <a:r>
              <a:rPr lang="en-US" altLang="en-US" sz="3200" dirty="0" smtClean="0"/>
              <a:t>If This Data Does Not Exist, The Agency Must Adopt a Sampling Plan</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Counting Services Supplied</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1926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Accounting Structure</a:t>
            </a:r>
          </a:p>
        </p:txBody>
      </p:sp>
      <p:sp>
        <p:nvSpPr>
          <p:cNvPr id="3" name="Text Placeholder 2"/>
          <p:cNvSpPr>
            <a:spLocks noGrp="1"/>
          </p:cNvSpPr>
          <p:nvPr>
            <p:ph type="body" idx="1"/>
          </p:nvPr>
        </p:nvSpPr>
        <p:spPr>
          <a:xfrm>
            <a:off x="687807" y="2424022"/>
            <a:ext cx="7772400" cy="740674"/>
          </a:xfrm>
        </p:spPr>
        <p:txBody>
          <a:bodyPr/>
          <a:lstStyle/>
          <a:p>
            <a:r>
              <a:rPr lang="en-US" dirty="0"/>
              <a:t>Module 1</a:t>
            </a:r>
          </a:p>
        </p:txBody>
      </p:sp>
    </p:spTree>
    <p:extLst>
      <p:ext uri="{BB962C8B-B14F-4D97-AF65-F5344CB8AC3E}">
        <p14:creationId xmlns:p14="http://schemas.microsoft.com/office/powerpoint/2010/main" val="36549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4348018"/>
          </a:xfrm>
        </p:spPr>
        <p:txBody>
          <a:bodyPr lIns="101600" tIns="50800" rIns="101600" bIns="50800"/>
          <a:lstStyle/>
          <a:p>
            <a:pPr>
              <a:lnSpc>
                <a:spcPct val="90000"/>
              </a:lnSpc>
            </a:pPr>
            <a:r>
              <a:rPr lang="en-US" altLang="en-US" sz="3200" dirty="0" smtClean="0"/>
              <a:t>NTD States:</a:t>
            </a:r>
          </a:p>
          <a:p>
            <a:pPr lvl="1"/>
            <a:r>
              <a:rPr lang="en-US" sz="2800" dirty="0" smtClean="0"/>
              <a:t>Transit Agencies Must Provide Documentation of Their Data Allocation Method For Review By the NTD</a:t>
            </a:r>
          </a:p>
          <a:p>
            <a:pPr lvl="2"/>
            <a:r>
              <a:rPr lang="en-US" sz="2400" dirty="0" smtClean="0"/>
              <a:t>One Such Method Is Using Unlinked Passenger Trips Between Different Urbanized and Rural Areas</a:t>
            </a:r>
          </a:p>
          <a:p>
            <a:pPr lvl="2"/>
            <a:r>
              <a:rPr lang="en-US" sz="2400" dirty="0" smtClean="0"/>
              <a:t>This Suggested Method is the Easiest – But Least Accurate</a:t>
            </a:r>
          </a:p>
          <a:p>
            <a:pPr lvl="2"/>
            <a:r>
              <a:rPr lang="en-US" sz="2400" dirty="0" smtClean="0"/>
              <a:t>Transit Agencies Should Use Consistent Allocation Methods and Must Explain Any Changes In Methodology</a:t>
            </a:r>
            <a:endParaRPr lang="en-US" altLang="en-US" sz="2400" dirty="0" smtClean="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2868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4348018"/>
          </a:xfrm>
        </p:spPr>
        <p:txBody>
          <a:bodyPr lIns="101600" tIns="50800" rIns="101600" bIns="50800"/>
          <a:lstStyle/>
          <a:p>
            <a:pPr>
              <a:lnSpc>
                <a:spcPct val="90000"/>
              </a:lnSpc>
            </a:pPr>
            <a:r>
              <a:rPr lang="en-US" altLang="en-US" sz="3200" dirty="0" smtClean="0"/>
              <a:t>The Primary Element Being Allocated Are Operating Costs to</a:t>
            </a:r>
          </a:p>
          <a:p>
            <a:pPr lvl="1">
              <a:lnSpc>
                <a:spcPct val="90000"/>
              </a:lnSpc>
            </a:pPr>
            <a:r>
              <a:rPr lang="en-US" altLang="en-US" dirty="0" smtClean="0"/>
              <a:t>Urban Areas</a:t>
            </a:r>
          </a:p>
          <a:p>
            <a:pPr lvl="1">
              <a:lnSpc>
                <a:spcPct val="90000"/>
              </a:lnSpc>
            </a:pPr>
            <a:r>
              <a:rPr lang="en-US" altLang="en-US" dirty="0" smtClean="0"/>
              <a:t>Rural Areas</a:t>
            </a:r>
          </a:p>
          <a:p>
            <a:pPr>
              <a:lnSpc>
                <a:spcPct val="90000"/>
              </a:lnSpc>
            </a:pPr>
            <a:r>
              <a:rPr lang="en-US" altLang="en-US" dirty="0" smtClean="0"/>
              <a:t>Therefore, We Are Proposing Use of Accounting Tools/Structures to Capture Modal Financial Data (to the Extent Possible)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7611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We Alluded </a:t>
            </a:r>
            <a:r>
              <a:rPr lang="en-US" sz="3200" dirty="0" smtClean="0"/>
              <a:t>Yesterday to </a:t>
            </a:r>
            <a:r>
              <a:rPr lang="en-US" sz="3200" dirty="0"/>
              <a:t>Some Need to Make the Entity’s Accounting Structure Work for Your</a:t>
            </a:r>
          </a:p>
          <a:p>
            <a:pPr eaLnBrk="1" hangingPunct="1">
              <a:lnSpc>
                <a:spcPct val="90000"/>
              </a:lnSpc>
            </a:pPr>
            <a:r>
              <a:rPr lang="en-US" sz="3200" dirty="0"/>
              <a:t>….Not the Other Way Around!</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06041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If We Could Start from Scratch, We Would Establish:</a:t>
            </a:r>
          </a:p>
          <a:p>
            <a:pPr lvl="1" eaLnBrk="1" hangingPunct="1">
              <a:lnSpc>
                <a:spcPct val="90000"/>
              </a:lnSpc>
            </a:pPr>
            <a:r>
              <a:rPr lang="en-US" sz="2800" dirty="0"/>
              <a:t>Fund </a:t>
            </a:r>
          </a:p>
          <a:p>
            <a:pPr lvl="2" eaLnBrk="1" hangingPunct="1">
              <a:lnSpc>
                <a:spcPct val="90000"/>
              </a:lnSpc>
            </a:pPr>
            <a:r>
              <a:rPr lang="en-US" sz="2400" dirty="0"/>
              <a:t>UPTAS Mass Transit Fund – </a:t>
            </a:r>
            <a:r>
              <a:rPr lang="en-US" sz="2400" dirty="0" smtClean="0"/>
              <a:t>65</a:t>
            </a:r>
            <a:endParaRPr lang="en-US" sz="2400" dirty="0"/>
          </a:p>
          <a:p>
            <a:pPr lvl="1" eaLnBrk="1" hangingPunct="1">
              <a:lnSpc>
                <a:spcPct val="90000"/>
              </a:lnSpc>
            </a:pPr>
            <a:r>
              <a:rPr lang="en-US" sz="2800" dirty="0"/>
              <a:t>Class</a:t>
            </a:r>
          </a:p>
          <a:p>
            <a:pPr lvl="2" eaLnBrk="1" hangingPunct="1">
              <a:lnSpc>
                <a:spcPct val="90000"/>
              </a:lnSpc>
            </a:pPr>
            <a:r>
              <a:rPr lang="en-US" sz="2400" dirty="0"/>
              <a:t>Assets</a:t>
            </a:r>
          </a:p>
          <a:p>
            <a:pPr lvl="2" eaLnBrk="1" hangingPunct="1">
              <a:lnSpc>
                <a:spcPct val="90000"/>
              </a:lnSpc>
            </a:pPr>
            <a:r>
              <a:rPr lang="en-US" sz="2400" dirty="0"/>
              <a:t>Liabilities</a:t>
            </a:r>
          </a:p>
          <a:p>
            <a:pPr lvl="2" eaLnBrk="1" hangingPunct="1">
              <a:lnSpc>
                <a:spcPct val="90000"/>
              </a:lnSpc>
            </a:pPr>
            <a:r>
              <a:rPr lang="en-US" sz="2400" dirty="0"/>
              <a:t>Revenues</a:t>
            </a:r>
          </a:p>
          <a:p>
            <a:pPr lvl="2" eaLnBrk="1" hangingPunct="1">
              <a:lnSpc>
                <a:spcPct val="90000"/>
              </a:lnSpc>
            </a:pPr>
            <a:r>
              <a:rPr lang="en-US" sz="2400" dirty="0"/>
              <a:t>Expenses)</a:t>
            </a:r>
          </a:p>
          <a:p>
            <a:pPr lvl="1" eaLnBrk="1" hangingPunct="1">
              <a:lnSpc>
                <a:spcPct val="90000"/>
              </a:lnSpc>
            </a:pPr>
            <a:r>
              <a:rPr lang="en-US" sz="2800" dirty="0"/>
              <a:t>Modal Code (e.g., Fixed Mode, Demand Mode)</a:t>
            </a:r>
          </a:p>
          <a:p>
            <a:pPr lvl="1" eaLnBrk="1" hangingPunct="1">
              <a:lnSpc>
                <a:spcPct val="90000"/>
              </a:lnSpc>
            </a:pPr>
            <a:r>
              <a:rPr lang="en-US" sz="2800" dirty="0"/>
              <a:t>Function Code (e.g., Operations, </a:t>
            </a:r>
            <a:r>
              <a:rPr lang="en-US" sz="2800" dirty="0" smtClean="0"/>
              <a:t>etc.)</a:t>
            </a:r>
            <a:endParaRPr lang="en-US" sz="2800"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75449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If We Could Start from Scratch, We Would Establish:</a:t>
            </a:r>
          </a:p>
          <a:p>
            <a:pPr lvl="1" eaLnBrk="1" hangingPunct="1">
              <a:lnSpc>
                <a:spcPct val="90000"/>
              </a:lnSpc>
            </a:pPr>
            <a:r>
              <a:rPr lang="en-US" sz="2800" dirty="0"/>
              <a:t>Modal Code</a:t>
            </a:r>
          </a:p>
          <a:p>
            <a:pPr lvl="2" eaLnBrk="1" hangingPunct="1">
              <a:lnSpc>
                <a:spcPct val="90000"/>
              </a:lnSpc>
            </a:pPr>
            <a:r>
              <a:rPr lang="en-US" sz="2400" dirty="0"/>
              <a:t>Fixed Mode</a:t>
            </a:r>
          </a:p>
          <a:p>
            <a:pPr lvl="2" eaLnBrk="1" hangingPunct="1">
              <a:lnSpc>
                <a:spcPct val="90000"/>
              </a:lnSpc>
            </a:pPr>
            <a:r>
              <a:rPr lang="en-US" sz="2400" dirty="0"/>
              <a:t>Demand Mode</a:t>
            </a:r>
          </a:p>
          <a:p>
            <a:pPr lvl="1" eaLnBrk="1" hangingPunct="1">
              <a:lnSpc>
                <a:spcPct val="90000"/>
              </a:lnSpc>
            </a:pPr>
            <a:r>
              <a:rPr lang="en-US" sz="2800" dirty="0"/>
              <a:t>Function Code</a:t>
            </a:r>
          </a:p>
          <a:p>
            <a:pPr lvl="2" eaLnBrk="1" hangingPunct="1">
              <a:lnSpc>
                <a:spcPct val="90000"/>
              </a:lnSpc>
            </a:pPr>
            <a:r>
              <a:rPr lang="en-US" sz="2400" dirty="0"/>
              <a:t>Operations</a:t>
            </a:r>
          </a:p>
          <a:p>
            <a:pPr lvl="2" eaLnBrk="1" hangingPunct="1">
              <a:lnSpc>
                <a:spcPct val="90000"/>
              </a:lnSpc>
            </a:pPr>
            <a:r>
              <a:rPr lang="en-US" sz="2400" dirty="0"/>
              <a:t>Vehicle Maintenance</a:t>
            </a:r>
          </a:p>
          <a:p>
            <a:pPr lvl="2" eaLnBrk="1" hangingPunct="1">
              <a:lnSpc>
                <a:spcPct val="90000"/>
              </a:lnSpc>
            </a:pPr>
            <a:r>
              <a:rPr lang="en-US" sz="2400" dirty="0" smtClean="0"/>
              <a:t>Facility Maintenance</a:t>
            </a:r>
            <a:endParaRPr lang="en-US" sz="2400" dirty="0"/>
          </a:p>
          <a:p>
            <a:pPr lvl="2" eaLnBrk="1" hangingPunct="1">
              <a:lnSpc>
                <a:spcPct val="90000"/>
              </a:lnSpc>
            </a:pPr>
            <a:r>
              <a:rPr lang="en-US" sz="2400" dirty="0"/>
              <a:t>General Administration </a:t>
            </a:r>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72523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If We Could Start from Scratch, We Would Establish:</a:t>
            </a:r>
          </a:p>
          <a:p>
            <a:pPr lvl="1" eaLnBrk="1" hangingPunct="1">
              <a:lnSpc>
                <a:spcPct val="90000"/>
              </a:lnSpc>
            </a:pPr>
            <a:r>
              <a:rPr lang="en-US" sz="2800" dirty="0"/>
              <a:t>Object Codes</a:t>
            </a:r>
          </a:p>
          <a:p>
            <a:pPr lvl="2" eaLnBrk="1" hangingPunct="1">
              <a:lnSpc>
                <a:spcPct val="90000"/>
              </a:lnSpc>
            </a:pPr>
            <a:r>
              <a:rPr lang="en-US" dirty="0"/>
              <a:t>Personal Services (G100)</a:t>
            </a:r>
          </a:p>
          <a:p>
            <a:pPr lvl="2" eaLnBrk="1" hangingPunct="1">
              <a:lnSpc>
                <a:spcPct val="90000"/>
              </a:lnSpc>
            </a:pPr>
            <a:r>
              <a:rPr lang="en-US" dirty="0"/>
              <a:t>Supplies and Materials (G200)</a:t>
            </a:r>
          </a:p>
          <a:p>
            <a:pPr lvl="2" eaLnBrk="1" hangingPunct="1">
              <a:lnSpc>
                <a:spcPct val="90000"/>
              </a:lnSpc>
            </a:pPr>
            <a:r>
              <a:rPr lang="en-US" dirty="0"/>
              <a:t>Current Obligations and Services (G300)</a:t>
            </a:r>
          </a:p>
          <a:p>
            <a:pPr lvl="2" eaLnBrk="1" hangingPunct="1">
              <a:lnSpc>
                <a:spcPct val="90000"/>
              </a:lnSpc>
            </a:pPr>
            <a:r>
              <a:rPr lang="en-US" dirty="0"/>
              <a:t>Fixed Charges and Other Expenses (G400)</a:t>
            </a:r>
          </a:p>
          <a:p>
            <a:pPr lvl="2" eaLnBrk="1" hangingPunct="1">
              <a:lnSpc>
                <a:spcPct val="90000"/>
              </a:lnSpc>
            </a:pPr>
            <a:r>
              <a:rPr lang="en-US" dirty="0"/>
              <a:t>Capital Outlay (G500)</a:t>
            </a:r>
          </a:p>
          <a:p>
            <a:pPr lvl="2" eaLnBrk="1" hangingPunct="1">
              <a:lnSpc>
                <a:spcPct val="90000"/>
              </a:lnSpc>
            </a:pPr>
            <a:r>
              <a:rPr lang="en-US" dirty="0"/>
              <a:t>Contracts, Grants and Other Subsidies (G600)</a:t>
            </a:r>
          </a:p>
          <a:p>
            <a:pPr lvl="2" eaLnBrk="1" hangingPunct="1">
              <a:lnSpc>
                <a:spcPct val="90000"/>
              </a:lnSpc>
            </a:pPr>
            <a:r>
              <a:rPr lang="en-US" dirty="0"/>
              <a:t>Debt Service (G700)</a:t>
            </a:r>
          </a:p>
          <a:p>
            <a:pPr lvl="2" eaLnBrk="1" hangingPunct="1">
              <a:lnSpc>
                <a:spcPct val="90000"/>
              </a:lnSpc>
            </a:pPr>
            <a:r>
              <a:rPr lang="en-US" dirty="0"/>
              <a:t>Transfers and Refunds (G800)</a:t>
            </a:r>
          </a:p>
          <a:p>
            <a:pPr lvl="2" eaLnBrk="1" hangingPunct="1">
              <a:lnSpc>
                <a:spcPct val="90000"/>
              </a:lnSpc>
            </a:pPr>
            <a:r>
              <a:rPr lang="en-US" dirty="0"/>
              <a:t>Contingencies (G900)</a:t>
            </a:r>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109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154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The NTD Requires Agencies to Report Most Data By </a:t>
            </a:r>
            <a:r>
              <a:rPr lang="en-US" altLang="en-US" sz="2800" u="sng" dirty="0"/>
              <a:t>Mode</a:t>
            </a:r>
            <a:r>
              <a:rPr lang="en-US" altLang="en-US" sz="2800" dirty="0"/>
              <a:t> and </a:t>
            </a:r>
            <a:r>
              <a:rPr lang="en-US" altLang="en-US" sz="2800" u="sng" dirty="0"/>
              <a:t>Type</a:t>
            </a:r>
            <a:r>
              <a:rPr lang="en-US" altLang="en-US" sz="2800" dirty="0"/>
              <a:t> of Service</a:t>
            </a:r>
          </a:p>
          <a:p>
            <a:pPr lvl="2">
              <a:lnSpc>
                <a:spcPct val="90000"/>
              </a:lnSpc>
            </a:pPr>
            <a:r>
              <a:rPr lang="en-US" altLang="en-US" sz="2400" u="sng" dirty="0"/>
              <a:t>Types</a:t>
            </a:r>
            <a:r>
              <a:rPr lang="en-US" altLang="en-US" sz="2400" dirty="0"/>
              <a:t> of Service</a:t>
            </a:r>
          </a:p>
          <a:p>
            <a:pPr lvl="3">
              <a:lnSpc>
                <a:spcPct val="90000"/>
              </a:lnSpc>
            </a:pPr>
            <a:r>
              <a:rPr lang="en-US" altLang="en-US" sz="2000" dirty="0"/>
              <a:t>Directly Operated</a:t>
            </a:r>
          </a:p>
          <a:p>
            <a:pPr lvl="3">
              <a:lnSpc>
                <a:spcPct val="90000"/>
              </a:lnSpc>
            </a:pPr>
            <a:r>
              <a:rPr lang="en-US" altLang="en-US" sz="2000" dirty="0"/>
              <a:t>Purchased Transportation</a:t>
            </a:r>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07323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If We Wanted to Use an NTD-Based Structure, We Could Use the Following Object Codes</a:t>
            </a:r>
          </a:p>
          <a:p>
            <a:pPr lvl="1" eaLnBrk="1" hangingPunct="1">
              <a:lnSpc>
                <a:spcPct val="90000"/>
              </a:lnSpc>
            </a:pPr>
            <a:r>
              <a:rPr lang="en-US" dirty="0"/>
              <a:t>Labor (501)</a:t>
            </a:r>
          </a:p>
          <a:p>
            <a:pPr lvl="1" eaLnBrk="1" hangingPunct="1">
              <a:lnSpc>
                <a:spcPct val="90000"/>
              </a:lnSpc>
            </a:pPr>
            <a:r>
              <a:rPr lang="en-US" dirty="0"/>
              <a:t>Fringe Benefits (502)</a:t>
            </a:r>
          </a:p>
          <a:p>
            <a:pPr lvl="1" eaLnBrk="1" hangingPunct="1">
              <a:lnSpc>
                <a:spcPct val="90000"/>
              </a:lnSpc>
            </a:pPr>
            <a:r>
              <a:rPr lang="en-US" dirty="0"/>
              <a:t>Professional Services (503)</a:t>
            </a:r>
          </a:p>
          <a:p>
            <a:pPr lvl="1" eaLnBrk="1" hangingPunct="1">
              <a:lnSpc>
                <a:spcPct val="90000"/>
              </a:lnSpc>
            </a:pPr>
            <a:r>
              <a:rPr lang="en-US" dirty="0"/>
              <a:t>Maintenance &amp; Supplies (504)</a:t>
            </a:r>
          </a:p>
          <a:p>
            <a:pPr lvl="1" eaLnBrk="1" hangingPunct="1">
              <a:lnSpc>
                <a:spcPct val="90000"/>
              </a:lnSpc>
            </a:pPr>
            <a:r>
              <a:rPr lang="en-US" dirty="0"/>
              <a:t>Utilities (505)</a:t>
            </a:r>
          </a:p>
          <a:p>
            <a:pPr lvl="1" eaLnBrk="1" hangingPunct="1">
              <a:lnSpc>
                <a:spcPct val="90000"/>
              </a:lnSpc>
            </a:pPr>
            <a:r>
              <a:rPr lang="en-US" dirty="0"/>
              <a:t>Casualty &amp; Liability (506)</a:t>
            </a:r>
          </a:p>
          <a:p>
            <a:pPr lvl="1" eaLnBrk="1" hangingPunct="1">
              <a:lnSpc>
                <a:spcPct val="90000"/>
              </a:lnSpc>
            </a:pPr>
            <a:r>
              <a:rPr lang="en-US" dirty="0"/>
              <a:t>Taxes (507)</a:t>
            </a:r>
          </a:p>
          <a:p>
            <a:pPr lvl="1" eaLnBrk="1" hangingPunct="1">
              <a:lnSpc>
                <a:spcPct val="90000"/>
              </a:lnSpc>
            </a:pPr>
            <a:r>
              <a:rPr lang="en-US" dirty="0"/>
              <a:t>Purchased Transportation (508)</a:t>
            </a:r>
          </a:p>
          <a:p>
            <a:pPr lvl="1" eaLnBrk="1" hangingPunct="1">
              <a:lnSpc>
                <a:spcPct val="90000"/>
              </a:lnSpc>
            </a:pPr>
            <a:r>
              <a:rPr lang="en-US" dirty="0"/>
              <a:t>Miscellaneous (509)</a:t>
            </a:r>
          </a:p>
          <a:p>
            <a:pPr lvl="1" eaLnBrk="1" hangingPunct="1">
              <a:lnSpc>
                <a:spcPct val="90000"/>
              </a:lnSpc>
            </a:pPr>
            <a:endParaRPr lang="en-US" sz="2800" dirty="0"/>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70837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Let’s Look at Some Examples</a:t>
            </a:r>
          </a:p>
          <a:p>
            <a:pPr lvl="1" eaLnBrk="1" hangingPunct="1">
              <a:lnSpc>
                <a:spcPct val="90000"/>
              </a:lnSpc>
            </a:pPr>
            <a:r>
              <a:rPr lang="en-US" dirty="0"/>
              <a:t>UPTAS Oriented</a:t>
            </a:r>
          </a:p>
          <a:p>
            <a:pPr lvl="1" eaLnBrk="1" hangingPunct="1">
              <a:lnSpc>
                <a:spcPct val="90000"/>
              </a:lnSpc>
            </a:pPr>
            <a:r>
              <a:rPr lang="en-US" dirty="0"/>
              <a:t>NTD/USOA Oriented</a:t>
            </a:r>
          </a:p>
          <a:p>
            <a:pPr lvl="1" eaLnBrk="1" hangingPunct="1">
              <a:lnSpc>
                <a:spcPct val="90000"/>
              </a:lnSpc>
            </a:pPr>
            <a:endParaRPr lang="en-US" sz="2800" dirty="0"/>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86092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4348018"/>
          </a:xfrm>
        </p:spPr>
        <p:txBody>
          <a:bodyPr lIns="101600" tIns="50800" rIns="101600" bIns="50800"/>
          <a:lstStyle/>
          <a:p>
            <a:pPr>
              <a:lnSpc>
                <a:spcPct val="90000"/>
              </a:lnSpc>
            </a:pPr>
            <a:r>
              <a:rPr lang="en-US" altLang="en-US" dirty="0" smtClean="0"/>
              <a:t>Recommended Account Structure</a:t>
            </a:r>
          </a:p>
          <a:p>
            <a:pPr lvl="1">
              <a:lnSpc>
                <a:spcPct val="90000"/>
              </a:lnSpc>
            </a:pPr>
            <a:r>
              <a:rPr lang="en-US" altLang="en-US" dirty="0" smtClean="0"/>
              <a:t>Municipalities/Counties</a:t>
            </a:r>
          </a:p>
          <a:p>
            <a:pPr lvl="2">
              <a:lnSpc>
                <a:spcPct val="90000"/>
              </a:lnSpc>
            </a:pPr>
            <a:r>
              <a:rPr lang="en-US" altLang="en-US" dirty="0" smtClean="0"/>
              <a:t>Modeled After UPTAS Structure with Classes/Functions/Objects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112</a:t>
            </a:fld>
            <a:r>
              <a:rPr lang="en-US" sz="1400" dirty="0"/>
              <a:t> of </a:t>
            </a:r>
            <a:r>
              <a:rPr lang="en-US" sz="1400" dirty="0" smtClean="0"/>
              <a:t>170</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438920907"/>
              </p:ext>
            </p:extLst>
          </p:nvPr>
        </p:nvGraphicFramePr>
        <p:xfrm>
          <a:off x="748145" y="3013362"/>
          <a:ext cx="8017163" cy="2194560"/>
        </p:xfrm>
        <a:graphic>
          <a:graphicData uri="http://schemas.openxmlformats.org/drawingml/2006/table">
            <a:tbl>
              <a:tblPr firstRow="1" bandRow="1">
                <a:tableStyleId>{5C22544A-7EE6-4342-B048-85BDC9FD1C3A}</a:tableStyleId>
              </a:tblPr>
              <a:tblGrid>
                <a:gridCol w="535709"/>
                <a:gridCol w="1311564"/>
                <a:gridCol w="1773382"/>
                <a:gridCol w="2244436"/>
                <a:gridCol w="2152072"/>
              </a:tblGrid>
              <a:tr h="370840">
                <a:tc>
                  <a:txBody>
                    <a:bodyPr/>
                    <a:lstStyle/>
                    <a:p>
                      <a:r>
                        <a:rPr lang="en-US" sz="1200" dirty="0" smtClean="0">
                          <a:latin typeface="+mj-lt"/>
                        </a:rPr>
                        <a:t>Fund</a:t>
                      </a:r>
                      <a:endParaRPr lang="en-US" sz="1200" dirty="0">
                        <a:latin typeface="+mj-lt"/>
                      </a:endParaRPr>
                    </a:p>
                  </a:txBody>
                  <a:tcPr/>
                </a:tc>
                <a:tc>
                  <a:txBody>
                    <a:bodyPr/>
                    <a:lstStyle/>
                    <a:p>
                      <a:r>
                        <a:rPr lang="en-US" sz="1200" dirty="0" smtClean="0">
                          <a:latin typeface="+mj-lt"/>
                        </a:rPr>
                        <a:t>Class</a:t>
                      </a:r>
                      <a:endParaRPr lang="en-US" sz="1200" dirty="0">
                        <a:latin typeface="+mj-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rPr>
                        <a:t>Cost Center/Mode/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rPr>
                        <a:t>Department</a:t>
                      </a:r>
                      <a:endParaRPr lang="en-US" sz="1200" dirty="0">
                        <a:latin typeface="+mj-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rPr>
                        <a:t>Function</a:t>
                      </a:r>
                    </a:p>
                    <a:p>
                      <a:endParaRPr lang="en-US" sz="1200" dirty="0">
                        <a:latin typeface="+mj-lt"/>
                      </a:endParaRPr>
                    </a:p>
                  </a:txBody>
                  <a:tcPr/>
                </a:tc>
                <a:tc>
                  <a:txBody>
                    <a:bodyPr/>
                    <a:lstStyle/>
                    <a:p>
                      <a:r>
                        <a:rPr lang="en-US" sz="1200" dirty="0" smtClean="0">
                          <a:latin typeface="+mj-lt"/>
                        </a:rPr>
                        <a:t>Object</a:t>
                      </a:r>
                      <a:endParaRPr lang="en-US" sz="1200" dirty="0">
                        <a:latin typeface="+mj-lt"/>
                      </a:endParaRPr>
                    </a:p>
                  </a:txBody>
                  <a:tcPr/>
                </a:tc>
              </a:tr>
              <a:tr h="370840">
                <a:tc>
                  <a:txBody>
                    <a:bodyPr/>
                    <a:lstStyle/>
                    <a:p>
                      <a:r>
                        <a:rPr lang="en-US" sz="1200" dirty="0" smtClean="0">
                          <a:latin typeface="+mj-lt"/>
                        </a:rPr>
                        <a:t>65</a:t>
                      </a:r>
                      <a:endParaRPr lang="en-US" sz="1200" dirty="0">
                        <a:latin typeface="+mj-lt"/>
                      </a:endParaRPr>
                    </a:p>
                  </a:txBody>
                  <a:tcPr/>
                </a:tc>
                <a:tc>
                  <a:txBody>
                    <a:bodyPr/>
                    <a:lstStyle/>
                    <a:p>
                      <a:r>
                        <a:rPr lang="en-US" sz="1200" dirty="0" smtClean="0">
                          <a:latin typeface="+mj-lt"/>
                        </a:rPr>
                        <a:t>1000 – Assets</a:t>
                      </a:r>
                    </a:p>
                    <a:p>
                      <a:r>
                        <a:rPr lang="en-US" sz="1200" dirty="0" smtClean="0">
                          <a:latin typeface="+mj-lt"/>
                        </a:rPr>
                        <a:t>2000 – Liabilities</a:t>
                      </a:r>
                    </a:p>
                    <a:p>
                      <a:r>
                        <a:rPr lang="en-US" sz="1200" dirty="0" smtClean="0">
                          <a:latin typeface="+mj-lt"/>
                        </a:rPr>
                        <a:t>3000 – Revenues</a:t>
                      </a:r>
                    </a:p>
                    <a:p>
                      <a:r>
                        <a:rPr lang="en-US" sz="1200" dirty="0" smtClean="0">
                          <a:latin typeface="+mj-lt"/>
                        </a:rPr>
                        <a:t>4000 – Expense</a:t>
                      </a:r>
                      <a:endParaRPr lang="en-US" sz="1200" dirty="0">
                        <a:latin typeface="+mj-lt"/>
                      </a:endParaRPr>
                    </a:p>
                  </a:txBody>
                  <a:tcPr/>
                </a:tc>
                <a:tc>
                  <a:txBody>
                    <a:bodyPr/>
                    <a:lstStyle/>
                    <a:p>
                      <a:r>
                        <a:rPr lang="en-US" sz="1200" dirty="0" smtClean="0">
                          <a:latin typeface="+mj-lt"/>
                        </a:rPr>
                        <a:t>01 – Fixed Route</a:t>
                      </a:r>
                    </a:p>
                    <a:p>
                      <a:r>
                        <a:rPr lang="en-US" sz="1200" dirty="0" smtClean="0">
                          <a:latin typeface="+mj-lt"/>
                        </a:rPr>
                        <a:t>02 – Commuter Bus</a:t>
                      </a:r>
                    </a:p>
                    <a:p>
                      <a:r>
                        <a:rPr lang="en-US" sz="1200" dirty="0" smtClean="0">
                          <a:latin typeface="+mj-lt"/>
                        </a:rPr>
                        <a:t>03 – Demand Response </a:t>
                      </a:r>
                    </a:p>
                    <a:p>
                      <a:r>
                        <a:rPr lang="en-US" sz="1200" dirty="0" smtClean="0">
                          <a:latin typeface="+mj-lt"/>
                        </a:rPr>
                        <a:t>04 – Vanpool</a:t>
                      </a:r>
                    </a:p>
                    <a:p>
                      <a:r>
                        <a:rPr lang="en-US" sz="1200" dirty="0" smtClean="0">
                          <a:latin typeface="+mj-lt"/>
                        </a:rPr>
                        <a:t>170 – Shared</a:t>
                      </a:r>
                    </a:p>
                  </a:txBody>
                  <a:tcPr/>
                </a:tc>
                <a:tc>
                  <a:txBody>
                    <a:bodyPr/>
                    <a:lstStyle/>
                    <a:p>
                      <a:r>
                        <a:rPr lang="en-US" sz="1200" dirty="0" smtClean="0">
                          <a:latin typeface="+mj-lt"/>
                        </a:rPr>
                        <a:t>010 – Vehicle Operations</a:t>
                      </a:r>
                    </a:p>
                    <a:p>
                      <a:r>
                        <a:rPr lang="en-US" sz="1200" dirty="0" smtClean="0">
                          <a:latin typeface="+mj-lt"/>
                        </a:rPr>
                        <a:t>041</a:t>
                      </a:r>
                      <a:r>
                        <a:rPr lang="en-US" sz="1200" baseline="0" dirty="0" smtClean="0">
                          <a:latin typeface="+mj-lt"/>
                        </a:rPr>
                        <a:t> – Vehicle Maintenance</a:t>
                      </a:r>
                    </a:p>
                    <a:p>
                      <a:r>
                        <a:rPr lang="en-US" sz="1200" baseline="0" dirty="0" smtClean="0">
                          <a:latin typeface="+mj-lt"/>
                        </a:rPr>
                        <a:t>042 – Facility Maintenance</a:t>
                      </a:r>
                    </a:p>
                    <a:p>
                      <a:r>
                        <a:rPr lang="en-US" sz="1200" baseline="0" dirty="0" smtClean="0">
                          <a:latin typeface="+mj-lt"/>
                        </a:rPr>
                        <a:t>160 – General Administration</a:t>
                      </a:r>
                      <a:endParaRPr lang="en-US" sz="1200" dirty="0">
                        <a:latin typeface="+mj-lt"/>
                      </a:endParaRPr>
                    </a:p>
                  </a:txBody>
                  <a:tcPr/>
                </a:tc>
                <a:tc>
                  <a:txBody>
                    <a:bodyPr/>
                    <a:lstStyle/>
                    <a:p>
                      <a:r>
                        <a:rPr lang="en-US" sz="1200" dirty="0" smtClean="0">
                          <a:latin typeface="+mj-lt"/>
                        </a:rPr>
                        <a:t>G100– Labor</a:t>
                      </a:r>
                    </a:p>
                    <a:p>
                      <a:r>
                        <a:rPr lang="en-US" sz="1200" dirty="0" smtClean="0">
                          <a:latin typeface="+mj-lt"/>
                        </a:rPr>
                        <a:t>G200 – Supplies </a:t>
                      </a:r>
                      <a:r>
                        <a:rPr lang="en-US" sz="1200" baseline="0" dirty="0" smtClean="0">
                          <a:latin typeface="+mj-lt"/>
                        </a:rPr>
                        <a:t> &amp; Materials</a:t>
                      </a:r>
                      <a:endParaRPr lang="en-US" sz="1200" dirty="0" smtClean="0">
                        <a:latin typeface="+mj-lt"/>
                      </a:endParaRPr>
                    </a:p>
                    <a:p>
                      <a:r>
                        <a:rPr lang="en-US" sz="1200" dirty="0" smtClean="0">
                          <a:latin typeface="+mj-lt"/>
                        </a:rPr>
                        <a:t>G300 – Current</a:t>
                      </a:r>
                      <a:r>
                        <a:rPr lang="en-US" sz="1200" baseline="0" dirty="0" smtClean="0">
                          <a:latin typeface="+mj-lt"/>
                        </a:rPr>
                        <a:t> Obligations</a:t>
                      </a:r>
                    </a:p>
                    <a:p>
                      <a:r>
                        <a:rPr lang="en-US" sz="1200" baseline="0" dirty="0" smtClean="0">
                          <a:latin typeface="+mj-lt"/>
                        </a:rPr>
                        <a:t>G400 – Fixed Charges</a:t>
                      </a:r>
                    </a:p>
                    <a:p>
                      <a:r>
                        <a:rPr lang="en-US" sz="1200" baseline="0" dirty="0" smtClean="0">
                          <a:latin typeface="+mj-lt"/>
                        </a:rPr>
                        <a:t>G500 – Capital Outlay</a:t>
                      </a:r>
                    </a:p>
                    <a:p>
                      <a:r>
                        <a:rPr lang="en-US" sz="1200" baseline="0" dirty="0" smtClean="0">
                          <a:latin typeface="+mj-lt"/>
                        </a:rPr>
                        <a:t>G600 – Contract, Grants</a:t>
                      </a:r>
                    </a:p>
                    <a:p>
                      <a:r>
                        <a:rPr lang="en-US" sz="1200" baseline="0" dirty="0" smtClean="0">
                          <a:latin typeface="+mj-lt"/>
                        </a:rPr>
                        <a:t>G700 – Debt Service</a:t>
                      </a:r>
                    </a:p>
                    <a:p>
                      <a:r>
                        <a:rPr lang="en-US" sz="1200" baseline="0" dirty="0" smtClean="0">
                          <a:latin typeface="+mj-lt"/>
                        </a:rPr>
                        <a:t>G800 – Transfers and Refunds</a:t>
                      </a:r>
                    </a:p>
                    <a:p>
                      <a:r>
                        <a:rPr lang="en-US" sz="1200" baseline="0" dirty="0" smtClean="0">
                          <a:latin typeface="+mj-lt"/>
                        </a:rPr>
                        <a:t>G900 -  Contingencies </a:t>
                      </a:r>
                    </a:p>
                  </a:txBody>
                  <a:tcPr/>
                </a:tc>
              </a:tr>
            </a:tbl>
          </a:graphicData>
        </a:graphic>
      </p:graphicFrame>
    </p:spTree>
    <p:extLst>
      <p:ext uri="{BB962C8B-B14F-4D97-AF65-F5344CB8AC3E}">
        <p14:creationId xmlns:p14="http://schemas.microsoft.com/office/powerpoint/2010/main" val="46740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3136290341"/>
              </p:ext>
            </p:extLst>
          </p:nvPr>
        </p:nvGraphicFramePr>
        <p:xfrm>
          <a:off x="-396816" y="345057"/>
          <a:ext cx="9811110" cy="6015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5821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474364" cy="4348018"/>
          </a:xfrm>
        </p:spPr>
        <p:txBody>
          <a:bodyPr lIns="101600" tIns="50800" rIns="101600" bIns="50800"/>
          <a:lstStyle/>
          <a:p>
            <a:pPr>
              <a:lnSpc>
                <a:spcPct val="90000"/>
              </a:lnSpc>
            </a:pPr>
            <a:r>
              <a:rPr lang="en-US" altLang="en-US" dirty="0" smtClean="0"/>
              <a:t>Recommended Account Structure</a:t>
            </a:r>
          </a:p>
          <a:p>
            <a:pPr lvl="1">
              <a:lnSpc>
                <a:spcPct val="90000"/>
              </a:lnSpc>
            </a:pPr>
            <a:r>
              <a:rPr lang="en-US" altLang="en-US" dirty="0" smtClean="0"/>
              <a:t>Municipalities/Counties</a:t>
            </a:r>
          </a:p>
          <a:p>
            <a:pPr lvl="2">
              <a:lnSpc>
                <a:spcPct val="90000"/>
              </a:lnSpc>
            </a:pPr>
            <a:r>
              <a:rPr lang="en-US" altLang="en-US" dirty="0" smtClean="0"/>
              <a:t>Modeled After USOA Structure with Classes/Functions/Objects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114</a:t>
            </a:fld>
            <a:r>
              <a:rPr lang="en-US" sz="1400" dirty="0"/>
              <a:t> of </a:t>
            </a:r>
            <a:r>
              <a:rPr lang="en-US" sz="1400" dirty="0" smtClean="0"/>
              <a:t>170</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736860821"/>
              </p:ext>
            </p:extLst>
          </p:nvPr>
        </p:nvGraphicFramePr>
        <p:xfrm>
          <a:off x="748145" y="3013362"/>
          <a:ext cx="8017163" cy="2560320"/>
        </p:xfrm>
        <a:graphic>
          <a:graphicData uri="http://schemas.openxmlformats.org/drawingml/2006/table">
            <a:tbl>
              <a:tblPr firstRow="1" bandRow="1">
                <a:tableStyleId>{5C22544A-7EE6-4342-B048-85BDC9FD1C3A}</a:tableStyleId>
              </a:tblPr>
              <a:tblGrid>
                <a:gridCol w="535709"/>
                <a:gridCol w="1311564"/>
                <a:gridCol w="1773382"/>
                <a:gridCol w="2244436"/>
                <a:gridCol w="2152072"/>
              </a:tblGrid>
              <a:tr h="370840">
                <a:tc>
                  <a:txBody>
                    <a:bodyPr/>
                    <a:lstStyle/>
                    <a:p>
                      <a:r>
                        <a:rPr lang="en-US" sz="1200" dirty="0" smtClean="0">
                          <a:latin typeface="+mj-lt"/>
                        </a:rPr>
                        <a:t>Fund</a:t>
                      </a:r>
                      <a:endParaRPr lang="en-US" sz="1200" dirty="0">
                        <a:latin typeface="+mj-lt"/>
                      </a:endParaRPr>
                    </a:p>
                  </a:txBody>
                  <a:tcPr/>
                </a:tc>
                <a:tc>
                  <a:txBody>
                    <a:bodyPr/>
                    <a:lstStyle/>
                    <a:p>
                      <a:r>
                        <a:rPr lang="en-US" sz="1200" dirty="0" smtClean="0">
                          <a:latin typeface="+mj-lt"/>
                        </a:rPr>
                        <a:t>Class</a:t>
                      </a:r>
                      <a:endParaRPr lang="en-US" sz="1200" dirty="0">
                        <a:latin typeface="+mj-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rPr>
                        <a:t>Cost Center/Mode</a:t>
                      </a:r>
                    </a:p>
                    <a:p>
                      <a:endParaRPr lang="en-US" sz="1200" dirty="0">
                        <a:latin typeface="+mj-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j-lt"/>
                        </a:rPr>
                        <a:t>Function</a:t>
                      </a:r>
                    </a:p>
                    <a:p>
                      <a:endParaRPr lang="en-US" sz="1200" dirty="0">
                        <a:latin typeface="+mj-lt"/>
                      </a:endParaRPr>
                    </a:p>
                  </a:txBody>
                  <a:tcPr/>
                </a:tc>
                <a:tc>
                  <a:txBody>
                    <a:bodyPr/>
                    <a:lstStyle/>
                    <a:p>
                      <a:r>
                        <a:rPr lang="en-US" sz="1200" dirty="0" smtClean="0">
                          <a:latin typeface="+mj-lt"/>
                        </a:rPr>
                        <a:t>Object</a:t>
                      </a:r>
                      <a:endParaRPr lang="en-US" sz="1200" dirty="0">
                        <a:latin typeface="+mj-lt"/>
                      </a:endParaRPr>
                    </a:p>
                  </a:txBody>
                  <a:tcPr/>
                </a:tc>
              </a:tr>
              <a:tr h="370840">
                <a:tc>
                  <a:txBody>
                    <a:bodyPr/>
                    <a:lstStyle/>
                    <a:p>
                      <a:r>
                        <a:rPr lang="en-US" sz="1200" dirty="0" smtClean="0">
                          <a:latin typeface="+mj-lt"/>
                        </a:rPr>
                        <a:t>65</a:t>
                      </a:r>
                      <a:endParaRPr lang="en-US" sz="1200" dirty="0">
                        <a:latin typeface="+mj-lt"/>
                      </a:endParaRPr>
                    </a:p>
                  </a:txBody>
                  <a:tcPr/>
                </a:tc>
                <a:tc>
                  <a:txBody>
                    <a:bodyPr/>
                    <a:lstStyle/>
                    <a:p>
                      <a:r>
                        <a:rPr lang="en-US" sz="1200" dirty="0" smtClean="0">
                          <a:latin typeface="+mj-lt"/>
                        </a:rPr>
                        <a:t>1000 – Assets</a:t>
                      </a:r>
                    </a:p>
                    <a:p>
                      <a:r>
                        <a:rPr lang="en-US" sz="1200" dirty="0" smtClean="0">
                          <a:latin typeface="+mj-lt"/>
                        </a:rPr>
                        <a:t>2000 – Liabilities</a:t>
                      </a:r>
                    </a:p>
                    <a:p>
                      <a:r>
                        <a:rPr lang="en-US" sz="1200" dirty="0" smtClean="0">
                          <a:latin typeface="+mj-lt"/>
                        </a:rPr>
                        <a:t>4000 – Revenues</a:t>
                      </a:r>
                    </a:p>
                    <a:p>
                      <a:r>
                        <a:rPr lang="en-US" sz="1200" dirty="0" smtClean="0">
                          <a:latin typeface="+mj-lt"/>
                        </a:rPr>
                        <a:t>5000 – Expense</a:t>
                      </a:r>
                      <a:endParaRPr lang="en-US" sz="1200" dirty="0">
                        <a:latin typeface="+mj-lt"/>
                      </a:endParaRPr>
                    </a:p>
                  </a:txBody>
                  <a:tcPr/>
                </a:tc>
                <a:tc>
                  <a:txBody>
                    <a:bodyPr/>
                    <a:lstStyle/>
                    <a:p>
                      <a:r>
                        <a:rPr lang="en-US" sz="1200" dirty="0" smtClean="0">
                          <a:latin typeface="+mj-lt"/>
                        </a:rPr>
                        <a:t>01 – Fixed Route</a:t>
                      </a:r>
                    </a:p>
                    <a:p>
                      <a:r>
                        <a:rPr lang="en-US" sz="1200" dirty="0" smtClean="0">
                          <a:latin typeface="+mj-lt"/>
                        </a:rPr>
                        <a:t>02 – Commuter Bus</a:t>
                      </a:r>
                    </a:p>
                    <a:p>
                      <a:r>
                        <a:rPr lang="en-US" sz="1200" dirty="0" smtClean="0">
                          <a:latin typeface="+mj-lt"/>
                        </a:rPr>
                        <a:t>03 – Demand Response </a:t>
                      </a:r>
                    </a:p>
                    <a:p>
                      <a:r>
                        <a:rPr lang="en-US" sz="1200" dirty="0" smtClean="0">
                          <a:latin typeface="+mj-lt"/>
                        </a:rPr>
                        <a:t>04 – Vanpool</a:t>
                      </a:r>
                    </a:p>
                    <a:p>
                      <a:r>
                        <a:rPr lang="en-US" sz="1200" dirty="0" smtClean="0">
                          <a:latin typeface="+mj-lt"/>
                        </a:rPr>
                        <a:t>170 – Shared</a:t>
                      </a:r>
                    </a:p>
                  </a:txBody>
                  <a:tcPr/>
                </a:tc>
                <a:tc>
                  <a:txBody>
                    <a:bodyPr/>
                    <a:lstStyle/>
                    <a:p>
                      <a:r>
                        <a:rPr lang="en-US" sz="1200" dirty="0" smtClean="0">
                          <a:latin typeface="+mj-lt"/>
                        </a:rPr>
                        <a:t>010 – Vehicle Operations</a:t>
                      </a:r>
                    </a:p>
                    <a:p>
                      <a:r>
                        <a:rPr lang="en-US" sz="1200" dirty="0" smtClean="0">
                          <a:latin typeface="+mj-lt"/>
                        </a:rPr>
                        <a:t>041</a:t>
                      </a:r>
                      <a:r>
                        <a:rPr lang="en-US" sz="1200" baseline="0" dirty="0" smtClean="0">
                          <a:latin typeface="+mj-lt"/>
                        </a:rPr>
                        <a:t> – Vehicle Maintenance</a:t>
                      </a:r>
                    </a:p>
                    <a:p>
                      <a:r>
                        <a:rPr lang="en-US" sz="1200" baseline="0" dirty="0" smtClean="0">
                          <a:latin typeface="+mj-lt"/>
                        </a:rPr>
                        <a:t>042 – Facility Maintenance</a:t>
                      </a:r>
                    </a:p>
                    <a:p>
                      <a:r>
                        <a:rPr lang="en-US" sz="1200" baseline="0" dirty="0" smtClean="0">
                          <a:latin typeface="+mj-lt"/>
                        </a:rPr>
                        <a:t>160 – General Administration</a:t>
                      </a:r>
                      <a:endParaRPr lang="en-US" sz="1200" dirty="0">
                        <a:latin typeface="+mj-lt"/>
                      </a:endParaRPr>
                    </a:p>
                  </a:txBody>
                  <a:tcPr/>
                </a:tc>
                <a:tc>
                  <a:txBody>
                    <a:bodyPr/>
                    <a:lstStyle/>
                    <a:p>
                      <a:r>
                        <a:rPr lang="en-US" sz="1200" dirty="0" smtClean="0">
                          <a:latin typeface="+mj-lt"/>
                        </a:rPr>
                        <a:t>501– Labor</a:t>
                      </a:r>
                    </a:p>
                    <a:p>
                      <a:r>
                        <a:rPr lang="en-US" sz="1200" dirty="0" smtClean="0">
                          <a:latin typeface="+mj-lt"/>
                        </a:rPr>
                        <a:t>502 – Fringe Benefits</a:t>
                      </a:r>
                    </a:p>
                    <a:p>
                      <a:r>
                        <a:rPr lang="en-US" sz="1200" dirty="0" smtClean="0">
                          <a:latin typeface="+mj-lt"/>
                        </a:rPr>
                        <a:t>503 – Services</a:t>
                      </a:r>
                    </a:p>
                    <a:p>
                      <a:r>
                        <a:rPr lang="en-US" sz="1200" dirty="0" smtClean="0">
                          <a:latin typeface="+mj-lt"/>
                        </a:rPr>
                        <a:t>504</a:t>
                      </a:r>
                      <a:r>
                        <a:rPr lang="en-US" sz="1200" baseline="0" dirty="0" smtClean="0">
                          <a:latin typeface="+mj-lt"/>
                        </a:rPr>
                        <a:t> – Materials &amp; Supplies</a:t>
                      </a:r>
                    </a:p>
                    <a:p>
                      <a:r>
                        <a:rPr lang="en-US" sz="1200" baseline="0" dirty="0" smtClean="0">
                          <a:latin typeface="+mj-lt"/>
                        </a:rPr>
                        <a:t>505 – Utilities</a:t>
                      </a:r>
                    </a:p>
                    <a:p>
                      <a:r>
                        <a:rPr lang="en-US" sz="1200" baseline="0" dirty="0" smtClean="0">
                          <a:latin typeface="+mj-lt"/>
                        </a:rPr>
                        <a:t>506 – Casualty &amp; Liability</a:t>
                      </a:r>
                    </a:p>
                    <a:p>
                      <a:r>
                        <a:rPr lang="en-US" sz="1200" baseline="0" dirty="0" smtClean="0">
                          <a:latin typeface="+mj-lt"/>
                        </a:rPr>
                        <a:t>507 – Taxes </a:t>
                      </a:r>
                    </a:p>
                    <a:p>
                      <a:r>
                        <a:rPr lang="en-US" sz="1200" baseline="0" dirty="0" smtClean="0">
                          <a:latin typeface="+mj-lt"/>
                        </a:rPr>
                        <a:t>508 – Purchased Transportation</a:t>
                      </a:r>
                    </a:p>
                    <a:p>
                      <a:r>
                        <a:rPr lang="en-US" sz="1200" baseline="0" dirty="0" smtClean="0">
                          <a:latin typeface="+mj-lt"/>
                        </a:rPr>
                        <a:t>509 – Miscellaneous</a:t>
                      </a:r>
                    </a:p>
                    <a:p>
                      <a:r>
                        <a:rPr lang="en-US" sz="1200" baseline="0" dirty="0" smtClean="0">
                          <a:latin typeface="+mj-lt"/>
                        </a:rPr>
                        <a:t>511 – Interest</a:t>
                      </a:r>
                    </a:p>
                    <a:p>
                      <a:r>
                        <a:rPr lang="en-US" sz="1200" baseline="0" dirty="0" smtClean="0">
                          <a:latin typeface="+mj-lt"/>
                        </a:rPr>
                        <a:t>512 – Leases &amp; Rentals</a:t>
                      </a:r>
                    </a:p>
                  </a:txBody>
                  <a:tcPr/>
                </a:tc>
              </a:tr>
            </a:tbl>
          </a:graphicData>
        </a:graphic>
      </p:graphicFrame>
    </p:spTree>
    <p:extLst>
      <p:ext uri="{BB962C8B-B14F-4D97-AF65-F5344CB8AC3E}">
        <p14:creationId xmlns:p14="http://schemas.microsoft.com/office/powerpoint/2010/main" val="6870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3855720378"/>
              </p:ext>
            </p:extLst>
          </p:nvPr>
        </p:nvGraphicFramePr>
        <p:xfrm>
          <a:off x="-396816" y="345057"/>
          <a:ext cx="9811110" cy="601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8219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Object Codes Can Be Accounted for in Any System</a:t>
            </a:r>
          </a:p>
          <a:p>
            <a:pPr lvl="1" eaLnBrk="1" hangingPunct="1">
              <a:lnSpc>
                <a:spcPct val="90000"/>
              </a:lnSpc>
            </a:pPr>
            <a:r>
              <a:rPr lang="en-US" dirty="0"/>
              <a:t>Local Entity Chart of Accounts</a:t>
            </a:r>
          </a:p>
          <a:p>
            <a:pPr lvl="1" eaLnBrk="1" hangingPunct="1">
              <a:lnSpc>
                <a:spcPct val="90000"/>
              </a:lnSpc>
            </a:pPr>
            <a:r>
              <a:rPr lang="en-US" dirty="0"/>
              <a:t>NTD/USOA</a:t>
            </a:r>
          </a:p>
          <a:p>
            <a:pPr lvl="1" eaLnBrk="1" hangingPunct="1">
              <a:lnSpc>
                <a:spcPct val="90000"/>
              </a:lnSpc>
            </a:pPr>
            <a:r>
              <a:rPr lang="en-US" dirty="0"/>
              <a:t>UPTAS</a:t>
            </a:r>
          </a:p>
          <a:p>
            <a:pPr eaLnBrk="1" hangingPunct="1">
              <a:lnSpc>
                <a:spcPct val="90000"/>
              </a:lnSpc>
            </a:pPr>
            <a:r>
              <a:rPr lang="en-US" dirty="0"/>
              <a:t>Does Not Matter – But, You Will Need a “Cross-Walk” to Move Objects from Native System to UPTAS </a:t>
            </a:r>
            <a:r>
              <a:rPr lang="en-US" dirty="0" smtClean="0"/>
              <a:t>and NTD for Reporting</a:t>
            </a:r>
            <a:endParaRPr lang="en-US" dirty="0"/>
          </a:p>
          <a:p>
            <a:pPr eaLnBrk="1" hangingPunct="1">
              <a:lnSpc>
                <a:spcPct val="90000"/>
              </a:lnSpc>
            </a:pPr>
            <a:r>
              <a:rPr lang="en-US" dirty="0"/>
              <a:t>Under Ideal Conditions, the Native Chart Has a One-to-Relationship With Objects in Both NTD and UPTAS</a:t>
            </a:r>
          </a:p>
          <a:p>
            <a:pPr lvl="1" eaLnBrk="1" hangingPunct="1">
              <a:lnSpc>
                <a:spcPct val="90000"/>
              </a:lnSpc>
            </a:pPr>
            <a:endParaRPr lang="en-US" sz="2800" dirty="0"/>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9302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Coding of </a:t>
            </a:r>
            <a:r>
              <a:rPr lang="en-US" sz="3200" dirty="0" smtClean="0"/>
              <a:t>Expenses in the Proposed System</a:t>
            </a:r>
            <a:endParaRPr lang="en-US" sz="3200" dirty="0"/>
          </a:p>
          <a:p>
            <a:pPr eaLnBrk="1" hangingPunct="1">
              <a:lnSpc>
                <a:spcPct val="90000"/>
              </a:lnSpc>
            </a:pPr>
            <a:endParaRPr lang="en-US" sz="3200" dirty="0" smtClean="0"/>
          </a:p>
          <a:p>
            <a:pPr eaLnBrk="1" hangingPunct="1">
              <a:lnSpc>
                <a:spcPct val="90000"/>
              </a:lnSpc>
            </a:pPr>
            <a:r>
              <a:rPr lang="en-US" sz="3200" dirty="0" smtClean="0"/>
              <a:t>Some </a:t>
            </a:r>
            <a:r>
              <a:rPr lang="en-US" sz="3200" dirty="0"/>
              <a:t>Examples (Use of Full Codes)</a:t>
            </a:r>
          </a:p>
          <a:p>
            <a:pPr lvl="1" eaLnBrk="1" hangingPunct="1">
              <a:lnSpc>
                <a:spcPct val="90000"/>
              </a:lnSpc>
            </a:pPr>
            <a:endParaRPr lang="en-US" dirty="0"/>
          </a:p>
          <a:p>
            <a:pPr lvl="1" eaLnBrk="1" hangingPunct="1">
              <a:lnSpc>
                <a:spcPct val="90000"/>
              </a:lnSpc>
            </a:pPr>
            <a:r>
              <a:rPr lang="en-US" dirty="0"/>
              <a:t>Fuel for a Vehicle Exclusively Used in DR Vehicle</a:t>
            </a:r>
          </a:p>
          <a:p>
            <a:pPr lvl="2" eaLnBrk="1" hangingPunct="1">
              <a:lnSpc>
                <a:spcPct val="90000"/>
              </a:lnSpc>
            </a:pPr>
            <a:r>
              <a:rPr lang="en-US" dirty="0"/>
              <a:t>65.4522.02.041.505.01 (Blended UPTAS/NTD)</a:t>
            </a:r>
          </a:p>
          <a:p>
            <a:pPr lvl="2" eaLnBrk="1" hangingPunct="1">
              <a:lnSpc>
                <a:spcPct val="90000"/>
              </a:lnSpc>
            </a:pPr>
            <a:r>
              <a:rPr lang="en-US" dirty="0"/>
              <a:t>65.4522.02.041.251 (UPTAS)</a:t>
            </a:r>
          </a:p>
          <a:p>
            <a:pPr lvl="1" eaLnBrk="1" hangingPunct="1">
              <a:lnSpc>
                <a:spcPct val="90000"/>
              </a:lnSpc>
            </a:pPr>
            <a:endParaRPr lang="en-US" dirty="0"/>
          </a:p>
          <a:p>
            <a:pPr lvl="1" eaLnBrk="1" hangingPunct="1">
              <a:lnSpc>
                <a:spcPct val="90000"/>
              </a:lnSpc>
            </a:pPr>
            <a:r>
              <a:rPr lang="en-US" dirty="0"/>
              <a:t>Vehicle Insurance</a:t>
            </a:r>
          </a:p>
          <a:p>
            <a:pPr lvl="2" eaLnBrk="1" hangingPunct="1">
              <a:lnSpc>
                <a:spcPct val="90000"/>
              </a:lnSpc>
            </a:pPr>
            <a:r>
              <a:rPr lang="en-US" dirty="0"/>
              <a:t>65.4522.03.160.505.01 (Blended UPTAS/NTD)</a:t>
            </a:r>
          </a:p>
          <a:p>
            <a:pPr lvl="2" eaLnBrk="1" hangingPunct="1">
              <a:lnSpc>
                <a:spcPct val="90000"/>
              </a:lnSpc>
            </a:pPr>
            <a:r>
              <a:rPr lang="en-US" dirty="0"/>
              <a:t>65.4522.03.160.452 (UPTAS)</a:t>
            </a:r>
          </a:p>
          <a:p>
            <a:pPr lvl="1" eaLnBrk="1" hangingPunct="1">
              <a:lnSpc>
                <a:spcPct val="90000"/>
              </a:lnSpc>
            </a:pPr>
            <a:endParaRPr lang="en-US" sz="2800" dirty="0"/>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60551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Quick Exercise</a:t>
            </a:r>
          </a:p>
          <a:p>
            <a:pPr lvl="1" eaLnBrk="1" hangingPunct="1">
              <a:lnSpc>
                <a:spcPct val="90000"/>
              </a:lnSpc>
            </a:pPr>
            <a:r>
              <a:rPr lang="en-US" sz="2800" dirty="0"/>
              <a:t>Code These </a:t>
            </a:r>
            <a:r>
              <a:rPr lang="en-US" sz="2800" dirty="0" smtClean="0"/>
              <a:t>Expenditures!</a:t>
            </a:r>
            <a:endParaRPr lang="en-US" sz="2800" dirty="0"/>
          </a:p>
          <a:p>
            <a:pPr lvl="1" eaLnBrk="1" hangingPunct="1">
              <a:lnSpc>
                <a:spcPct val="90000"/>
              </a:lnSpc>
            </a:pPr>
            <a:endParaRPr lang="en-US" sz="2800" dirty="0"/>
          </a:p>
          <a:p>
            <a:pPr lvl="2" eaLnBrk="1" hangingPunct="1">
              <a:lnSpc>
                <a:spcPct val="90000"/>
              </a:lnSpc>
            </a:pPr>
            <a:r>
              <a:rPr lang="en-US" sz="2400" dirty="0"/>
              <a:t>Vehicle Repair to a Vehicle Used in FR Only Mode</a:t>
            </a:r>
          </a:p>
          <a:p>
            <a:pPr lvl="2" eaLnBrk="1" hangingPunct="1">
              <a:lnSpc>
                <a:spcPct val="90000"/>
              </a:lnSpc>
            </a:pPr>
            <a:r>
              <a:rPr lang="en-US" sz="2400" dirty="0"/>
              <a:t>Salary of the Transit Director</a:t>
            </a:r>
          </a:p>
          <a:p>
            <a:pPr lvl="2" eaLnBrk="1" hangingPunct="1">
              <a:lnSpc>
                <a:spcPct val="90000"/>
              </a:lnSpc>
            </a:pPr>
            <a:r>
              <a:rPr lang="en-US" sz="2400" dirty="0"/>
              <a:t>Drug and Alcohol Test for a Driver in DR Only Mode</a:t>
            </a:r>
          </a:p>
          <a:p>
            <a:pPr lvl="2" eaLnBrk="1" hangingPunct="1">
              <a:lnSpc>
                <a:spcPct val="90000"/>
              </a:lnSpc>
            </a:pPr>
            <a:r>
              <a:rPr lang="en-US" sz="2400" dirty="0"/>
              <a:t>Building Rent (Houses Transit Administration)</a:t>
            </a:r>
          </a:p>
          <a:p>
            <a:pPr lvl="2" eaLnBrk="1" hangingPunct="1">
              <a:lnSpc>
                <a:spcPct val="90000"/>
              </a:lnSpc>
            </a:pPr>
            <a:endParaRPr lang="en-US" sz="2400" dirty="0"/>
          </a:p>
          <a:p>
            <a:pPr lvl="1" eaLnBrk="1" hangingPunct="1">
              <a:lnSpc>
                <a:spcPct val="90000"/>
              </a:lnSpc>
            </a:pPr>
            <a:r>
              <a:rPr lang="en-US" sz="2800" dirty="0"/>
              <a:t>You May Use Either UPTAS or NTD Objects</a:t>
            </a:r>
          </a:p>
          <a:p>
            <a:pPr lvl="2" eaLnBrk="1" hangingPunct="1">
              <a:lnSpc>
                <a:spcPct val="90000"/>
              </a:lnSpc>
            </a:pPr>
            <a:endParaRPr lang="en-US" dirty="0"/>
          </a:p>
          <a:p>
            <a:pPr lvl="1" eaLnBrk="1" hangingPunct="1">
              <a:lnSpc>
                <a:spcPct val="90000"/>
              </a:lnSpc>
            </a:pPr>
            <a:endParaRPr lang="en-US" sz="2800" dirty="0"/>
          </a:p>
          <a:p>
            <a:pPr marL="914400" lvl="2" indent="0" eaLnBrk="1" hangingPunct="1">
              <a:lnSpc>
                <a:spcPct val="90000"/>
              </a:lnSpc>
              <a:buNone/>
            </a:pPr>
            <a:endParaRPr lang="en-US" dirty="0"/>
          </a:p>
          <a:p>
            <a:pPr lvl="1" eaLnBrk="1" hangingPunct="1">
              <a:lnSpc>
                <a:spcPct val="90000"/>
              </a:lnSpc>
            </a:pPr>
            <a:endParaRPr lang="en-US" sz="2800" dirty="0"/>
          </a:p>
          <a:p>
            <a:pPr lvl="1" eaLnBrk="1" hangingPunct="1">
              <a:lnSpc>
                <a:spcPct val="90000"/>
              </a:lnSpc>
            </a:pPr>
            <a:endParaRPr 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Accounts Structure</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118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2483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Discussion/Background on Urban/Rural Methods</a:t>
            </a:r>
          </a:p>
        </p:txBody>
      </p:sp>
      <p:sp>
        <p:nvSpPr>
          <p:cNvPr id="3" name="Text Placeholder 2"/>
          <p:cNvSpPr>
            <a:spLocks noGrp="1"/>
          </p:cNvSpPr>
          <p:nvPr>
            <p:ph type="body" idx="1"/>
          </p:nvPr>
        </p:nvSpPr>
        <p:spPr>
          <a:xfrm>
            <a:off x="687807" y="2424022"/>
            <a:ext cx="7772400" cy="740674"/>
          </a:xfrm>
        </p:spPr>
        <p:txBody>
          <a:bodyPr/>
          <a:lstStyle/>
          <a:p>
            <a:r>
              <a:rPr lang="en-US" dirty="0"/>
              <a:t>Module 2</a:t>
            </a:r>
          </a:p>
        </p:txBody>
      </p:sp>
    </p:spTree>
    <p:extLst>
      <p:ext uri="{BB962C8B-B14F-4D97-AF65-F5344CB8AC3E}">
        <p14:creationId xmlns:p14="http://schemas.microsoft.com/office/powerpoint/2010/main" val="17378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Transit Agencies Must Report Financial Data in a Uniform Manner in Conformance With Accrual Accounting and the Uniform System of Accounts (USOA)</a:t>
            </a:r>
          </a:p>
          <a:p>
            <a:pPr lvl="1">
              <a:lnSpc>
                <a:spcPct val="90000"/>
              </a:lnSpc>
            </a:pPr>
            <a:r>
              <a:rPr lang="en-US" altLang="en-US" sz="2800" dirty="0"/>
              <a:t>If Using Cash Basis, Transit Systems Must Re-State Their Financial Position When Reporting in NTD</a:t>
            </a:r>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03504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a:t>Two-Variable Method</a:t>
            </a:r>
          </a:p>
          <a:p>
            <a:pPr eaLnBrk="1" hangingPunct="1"/>
            <a:r>
              <a:rPr lang="en-US" sz="3200" dirty="0"/>
              <a:t>Revenue Miles-Method</a:t>
            </a:r>
          </a:p>
          <a:p>
            <a:pPr eaLnBrk="1" hangingPunct="1"/>
            <a:r>
              <a:rPr lang="en-US" sz="3200" dirty="0"/>
              <a:t>Revenue-Hours Method</a:t>
            </a:r>
          </a:p>
          <a:p>
            <a:pPr eaLnBrk="1" hangingPunct="1"/>
            <a:r>
              <a:rPr lang="en-US" sz="3200" dirty="0"/>
              <a:t>Unlinked Passenger Trip Method</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Four (4) Methods in Model</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663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200" dirty="0"/>
              <a:t>Before We Move to This Topic, Critical to Understand Difference in Operating vs. Capital Costs</a:t>
            </a:r>
          </a:p>
          <a:p>
            <a:pPr lvl="1" eaLnBrk="1" hangingPunct="1">
              <a:lnSpc>
                <a:spcPct val="90000"/>
              </a:lnSpc>
            </a:pPr>
            <a:r>
              <a:rPr lang="en-US" sz="2800" dirty="0"/>
              <a:t>Operating Costs are Consumed in Less Than One Year (</a:t>
            </a:r>
            <a:r>
              <a:rPr lang="en-US" sz="2800" i="1" dirty="0"/>
              <a:t>e.g</a:t>
            </a:r>
            <a:r>
              <a:rPr lang="en-US" sz="2800" dirty="0"/>
              <a:t>., Wages, Fuel) and Generally Have a Unit Acquisition Cost Lower Than a Threshold Set by the State DOT</a:t>
            </a:r>
          </a:p>
          <a:p>
            <a:pPr lvl="1" eaLnBrk="1" hangingPunct="1">
              <a:lnSpc>
                <a:spcPct val="90000"/>
              </a:lnSpc>
            </a:pPr>
            <a:r>
              <a:rPr lang="en-US" sz="2800" dirty="0"/>
              <a:t>Capital Costs are Expenses for Long-Term Assets (</a:t>
            </a:r>
            <a:r>
              <a:rPr lang="en-US" sz="2800" i="1" dirty="0"/>
              <a:t>e.g</a:t>
            </a:r>
            <a:r>
              <a:rPr lang="en-US" sz="2800" dirty="0"/>
              <a:t>., Vehicles, Garages)</a:t>
            </a:r>
          </a:p>
          <a:p>
            <a:pPr lvl="1" eaLnBrk="1" hangingPunct="1">
              <a:lnSpc>
                <a:spcPct val="90000"/>
              </a:lnSpc>
            </a:pPr>
            <a:r>
              <a:rPr lang="en-US" sz="2800" dirty="0"/>
              <a:t>Definitions May be Set by the Grantor Agency</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Capital vs. Operating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79920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a:t>Under the Section 5311 Program, Capital Expenses are Defined in FTA Circular 9040.1G, Chapter III, Paragraph 3b</a:t>
            </a:r>
          </a:p>
          <a:p>
            <a:pPr eaLnBrk="1" hangingPunct="1"/>
            <a:r>
              <a:rPr lang="en-US" sz="3200" dirty="0"/>
              <a:t>Similar Explanation Found in FTA Circular 9030.1E, Chapter IV, Paragraph 2</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Capital vs. Operating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5037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400" dirty="0"/>
              <a:t>Eligible Capital Expenses in Other FTA Programs</a:t>
            </a:r>
          </a:p>
          <a:p>
            <a:pPr lvl="1" eaLnBrk="1" hangingPunct="1"/>
            <a:r>
              <a:rPr lang="en-US" dirty="0"/>
              <a:t>See Appropriate Circular</a:t>
            </a:r>
          </a:p>
          <a:p>
            <a:pPr lvl="1" eaLnBrk="1" hangingPunct="1"/>
            <a:r>
              <a:rPr lang="en-US" dirty="0"/>
              <a:t>Note: State DOT May Further Restrict Eligible Items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Capital vs. Operating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4806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300" dirty="0"/>
              <a:t>Defining Capital Costs is Important, as OMB (in the Super Circular) States that Depreciation Will Exclude</a:t>
            </a:r>
            <a:r>
              <a:rPr lang="en-US" sz="3400" dirty="0"/>
              <a:t>:</a:t>
            </a:r>
          </a:p>
          <a:p>
            <a:pPr lvl="1" eaLnBrk="1" hangingPunct="1">
              <a:lnSpc>
                <a:spcPct val="90000"/>
              </a:lnSpc>
            </a:pPr>
            <a:r>
              <a:rPr lang="en-US" sz="3100" dirty="0"/>
              <a:t>Any Portion of the Cost of Buildings and Equipment Borne by or Donated by the Federal Government Irrespective of Where Title was Originally Vested or Where it Presently Resides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Capital vs. Operating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16696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300" dirty="0"/>
              <a:t>What Does this Mean?</a:t>
            </a:r>
          </a:p>
          <a:p>
            <a:pPr lvl="1" eaLnBrk="1" hangingPunct="1">
              <a:lnSpc>
                <a:spcPct val="90000"/>
              </a:lnSpc>
            </a:pPr>
            <a:r>
              <a:rPr lang="en-US" dirty="0"/>
              <a:t>If the Cost of the Vehicle (Asset) Was Paid for by a Federal Program, You May NOT Include Depreciation of that Asset in Your Charges to Other Federal Programs in the Cost of Service Provision </a:t>
            </a:r>
          </a:p>
          <a:p>
            <a:pPr lvl="2" eaLnBrk="1" hangingPunct="1">
              <a:lnSpc>
                <a:spcPct val="90000"/>
              </a:lnSpc>
            </a:pPr>
            <a:r>
              <a:rPr lang="en-US" sz="2800" dirty="0"/>
              <a:t>Source: OMB Circular A-87, Attachment B, Paragraph 15c(2); and OMB Circular A-122, Attachment B, Paragraph 11c(2).</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Capital vs. Operating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452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dirty="0"/>
              <a:t>Fixed vs. Variable Expenses</a:t>
            </a:r>
          </a:p>
        </p:txBody>
      </p:sp>
      <p:sp>
        <p:nvSpPr>
          <p:cNvPr id="114691" name="Rectangle 4"/>
          <p:cNvSpPr>
            <a:spLocks noGrp="1" noChangeArrowheads="1"/>
          </p:cNvSpPr>
          <p:nvPr>
            <p:ph type="body" sz="half" idx="1"/>
          </p:nvPr>
        </p:nvSpPr>
        <p:spPr/>
        <p:txBody>
          <a:bodyPr/>
          <a:lstStyle/>
          <a:p>
            <a:pPr eaLnBrk="1" hangingPunct="1"/>
            <a:r>
              <a:rPr lang="en-US" sz="2500" dirty="0"/>
              <a:t>Variable Costs Change Relative to the Amount of Service Provided (</a:t>
            </a:r>
            <a:r>
              <a:rPr lang="en-US" sz="2500" i="1" dirty="0"/>
              <a:t>e.g</a:t>
            </a:r>
            <a:r>
              <a:rPr lang="en-US" sz="2500" dirty="0"/>
              <a:t>., Drivers' Wages)</a:t>
            </a:r>
          </a:p>
          <a:p>
            <a:pPr eaLnBrk="1" hangingPunct="1"/>
            <a:r>
              <a:rPr lang="en-US" sz="2500" dirty="0"/>
              <a:t>Fixed Costs Do Not Vary with the Amount of Service Provided (</a:t>
            </a:r>
            <a:r>
              <a:rPr lang="en-US" sz="2500" i="1" dirty="0"/>
              <a:t>e.g</a:t>
            </a:r>
            <a:r>
              <a:rPr lang="en-US" sz="2500" dirty="0"/>
              <a:t>., Administrative Salaries)</a:t>
            </a:r>
            <a:endParaRPr lang="en-US" sz="2400" dirty="0"/>
          </a:p>
        </p:txBody>
      </p:sp>
      <p:sp>
        <p:nvSpPr>
          <p:cNvPr id="114692" name="Rectangle 18"/>
          <p:cNvSpPr>
            <a:spLocks noGrp="1" noChangeArrowheads="1" noTextEdit="1"/>
          </p:cNvSpPr>
          <p:nvPr>
            <p:ph type="clipArt" sz="half" idx="2"/>
          </p:nvPr>
        </p:nvSpPr>
        <p:spPr/>
      </p:sp>
      <p:sp>
        <p:nvSpPr>
          <p:cNvPr id="114693" name="Rectangle 6"/>
          <p:cNvSpPr>
            <a:spLocks noChangeArrowheads="1"/>
          </p:cNvSpPr>
          <p:nvPr/>
        </p:nvSpPr>
        <p:spPr bwMode="auto">
          <a:xfrm>
            <a:off x="4648200" y="2057400"/>
            <a:ext cx="4038600" cy="4073525"/>
          </a:xfrm>
          <a:prstGeom prst="rect">
            <a:avLst/>
          </a:prstGeom>
          <a:noFill/>
          <a:ln w="9525">
            <a:noFill/>
            <a:miter lim="800000"/>
            <a:headEnd/>
            <a:tailEnd/>
          </a:ln>
        </p:spPr>
        <p:txBody>
          <a:bodyPr/>
          <a:lstStyle/>
          <a:p>
            <a:pPr marL="469900" indent="-469900">
              <a:spcBef>
                <a:spcPct val="20000"/>
              </a:spcBef>
              <a:buClr>
                <a:srgbClr val="7A0654"/>
              </a:buClr>
              <a:buSzPct val="70000"/>
              <a:buFont typeface="Wingdings" pitchFamily="2" charset="2"/>
              <a:buChar char="o"/>
            </a:pPr>
            <a:endParaRPr lang="en-US" sz="2400" b="1" dirty="0">
              <a:latin typeface="Arial Unicode MS" pitchFamily="34" charset="-128"/>
            </a:endParaRPr>
          </a:p>
        </p:txBody>
      </p:sp>
      <p:grpSp>
        <p:nvGrpSpPr>
          <p:cNvPr id="114694" name="Group 7"/>
          <p:cNvGrpSpPr>
            <a:grpSpLocks/>
          </p:cNvGrpSpPr>
          <p:nvPr/>
        </p:nvGrpSpPr>
        <p:grpSpPr bwMode="auto">
          <a:xfrm>
            <a:off x="5257800" y="2286000"/>
            <a:ext cx="3678238" cy="2941638"/>
            <a:chOff x="3323" y="1421"/>
            <a:chExt cx="2317" cy="1853"/>
          </a:xfrm>
        </p:grpSpPr>
        <p:sp>
          <p:nvSpPr>
            <p:cNvPr id="114695" name="Line 8"/>
            <p:cNvSpPr>
              <a:spLocks noChangeShapeType="1"/>
            </p:cNvSpPr>
            <p:nvPr/>
          </p:nvSpPr>
          <p:spPr bwMode="auto">
            <a:xfrm>
              <a:off x="3552" y="1680"/>
              <a:ext cx="0" cy="1344"/>
            </a:xfrm>
            <a:prstGeom prst="line">
              <a:avLst/>
            </a:prstGeom>
            <a:noFill/>
            <a:ln w="25400">
              <a:solidFill>
                <a:schemeClr val="tx1"/>
              </a:solidFill>
              <a:round/>
              <a:headEnd type="none" w="sm" len="sm"/>
              <a:tailEnd type="none" w="sm" len="sm"/>
            </a:ln>
          </p:spPr>
          <p:txBody>
            <a:bodyPr/>
            <a:lstStyle/>
            <a:p>
              <a:endParaRPr lang="en-US" dirty="0"/>
            </a:p>
          </p:txBody>
        </p:sp>
        <p:sp>
          <p:nvSpPr>
            <p:cNvPr id="114696" name="Line 9"/>
            <p:cNvSpPr>
              <a:spLocks noChangeShapeType="1"/>
            </p:cNvSpPr>
            <p:nvPr/>
          </p:nvSpPr>
          <p:spPr bwMode="auto">
            <a:xfrm>
              <a:off x="3552" y="3024"/>
              <a:ext cx="1728" cy="0"/>
            </a:xfrm>
            <a:prstGeom prst="line">
              <a:avLst/>
            </a:prstGeom>
            <a:noFill/>
            <a:ln w="25400">
              <a:solidFill>
                <a:schemeClr val="tx1"/>
              </a:solidFill>
              <a:round/>
              <a:headEnd type="none" w="sm" len="sm"/>
              <a:tailEnd type="none" w="sm" len="sm"/>
            </a:ln>
          </p:spPr>
          <p:txBody>
            <a:bodyPr/>
            <a:lstStyle/>
            <a:p>
              <a:endParaRPr lang="en-US" dirty="0"/>
            </a:p>
          </p:txBody>
        </p:sp>
        <p:sp>
          <p:nvSpPr>
            <p:cNvPr id="114697" name="Line 10"/>
            <p:cNvSpPr>
              <a:spLocks noChangeShapeType="1"/>
            </p:cNvSpPr>
            <p:nvPr/>
          </p:nvSpPr>
          <p:spPr bwMode="auto">
            <a:xfrm>
              <a:off x="3552" y="2544"/>
              <a:ext cx="1728" cy="0"/>
            </a:xfrm>
            <a:prstGeom prst="line">
              <a:avLst/>
            </a:prstGeom>
            <a:noFill/>
            <a:ln w="12700">
              <a:solidFill>
                <a:schemeClr val="tx1"/>
              </a:solidFill>
              <a:prstDash val="sysDot"/>
              <a:round/>
              <a:headEnd type="none" w="sm" len="sm"/>
              <a:tailEnd type="none" w="sm" len="sm"/>
            </a:ln>
          </p:spPr>
          <p:txBody>
            <a:bodyPr/>
            <a:lstStyle/>
            <a:p>
              <a:endParaRPr lang="en-US" dirty="0"/>
            </a:p>
          </p:txBody>
        </p:sp>
        <p:sp>
          <p:nvSpPr>
            <p:cNvPr id="114698" name="Line 11"/>
            <p:cNvSpPr>
              <a:spLocks noChangeShapeType="1"/>
            </p:cNvSpPr>
            <p:nvPr/>
          </p:nvSpPr>
          <p:spPr bwMode="auto">
            <a:xfrm flipV="1">
              <a:off x="3552" y="2016"/>
              <a:ext cx="1680" cy="1008"/>
            </a:xfrm>
            <a:prstGeom prst="line">
              <a:avLst/>
            </a:prstGeom>
            <a:noFill/>
            <a:ln w="25400">
              <a:solidFill>
                <a:schemeClr val="tx1"/>
              </a:solidFill>
              <a:prstDash val="lgDash"/>
              <a:round/>
              <a:headEnd type="none" w="sm" len="sm"/>
              <a:tailEnd type="none" w="sm" len="sm"/>
            </a:ln>
          </p:spPr>
          <p:txBody>
            <a:bodyPr/>
            <a:lstStyle/>
            <a:p>
              <a:endParaRPr lang="en-US" dirty="0"/>
            </a:p>
          </p:txBody>
        </p:sp>
        <p:sp>
          <p:nvSpPr>
            <p:cNvPr id="114699" name="Line 12"/>
            <p:cNvSpPr>
              <a:spLocks noChangeShapeType="1"/>
            </p:cNvSpPr>
            <p:nvPr/>
          </p:nvSpPr>
          <p:spPr bwMode="auto">
            <a:xfrm flipV="1">
              <a:off x="3552" y="1536"/>
              <a:ext cx="1584" cy="1008"/>
            </a:xfrm>
            <a:prstGeom prst="line">
              <a:avLst/>
            </a:prstGeom>
            <a:noFill/>
            <a:ln w="12700">
              <a:solidFill>
                <a:schemeClr val="tx1"/>
              </a:solidFill>
              <a:round/>
              <a:headEnd type="none" w="sm" len="sm"/>
              <a:tailEnd type="none" w="sm" len="sm"/>
            </a:ln>
          </p:spPr>
          <p:txBody>
            <a:bodyPr/>
            <a:lstStyle/>
            <a:p>
              <a:endParaRPr lang="en-US" dirty="0"/>
            </a:p>
          </p:txBody>
        </p:sp>
        <p:sp>
          <p:nvSpPr>
            <p:cNvPr id="114700" name="Rectangle 13"/>
            <p:cNvSpPr>
              <a:spLocks noChangeArrowheads="1"/>
            </p:cNvSpPr>
            <p:nvPr/>
          </p:nvSpPr>
          <p:spPr bwMode="auto">
            <a:xfrm>
              <a:off x="5030" y="2381"/>
              <a:ext cx="351" cy="173"/>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charset="0"/>
                </a:rPr>
                <a:t>Fixed</a:t>
              </a:r>
            </a:p>
          </p:txBody>
        </p:sp>
        <p:sp>
          <p:nvSpPr>
            <p:cNvPr id="114701" name="Rectangle 14"/>
            <p:cNvSpPr>
              <a:spLocks noChangeArrowheads="1"/>
            </p:cNvSpPr>
            <p:nvPr/>
          </p:nvSpPr>
          <p:spPr bwMode="auto">
            <a:xfrm>
              <a:off x="5174" y="1901"/>
              <a:ext cx="466" cy="173"/>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charset="0"/>
                </a:rPr>
                <a:t>Variable</a:t>
              </a:r>
            </a:p>
          </p:txBody>
        </p:sp>
        <p:sp>
          <p:nvSpPr>
            <p:cNvPr id="114702" name="Rectangle 15"/>
            <p:cNvSpPr>
              <a:spLocks noChangeArrowheads="1"/>
            </p:cNvSpPr>
            <p:nvPr/>
          </p:nvSpPr>
          <p:spPr bwMode="auto">
            <a:xfrm>
              <a:off x="5126" y="1421"/>
              <a:ext cx="329" cy="173"/>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charset="0"/>
                </a:rPr>
                <a:t>Total</a:t>
              </a:r>
            </a:p>
          </p:txBody>
        </p:sp>
        <p:sp>
          <p:nvSpPr>
            <p:cNvPr id="114703" name="Rectangle 16"/>
            <p:cNvSpPr>
              <a:spLocks noChangeArrowheads="1"/>
            </p:cNvSpPr>
            <p:nvPr/>
          </p:nvSpPr>
          <p:spPr bwMode="auto">
            <a:xfrm>
              <a:off x="4214" y="3101"/>
              <a:ext cx="404" cy="173"/>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charset="0"/>
                </a:rPr>
                <a:t>Output</a:t>
              </a:r>
            </a:p>
          </p:txBody>
        </p:sp>
        <p:sp>
          <p:nvSpPr>
            <p:cNvPr id="114704" name="Rectangle 17"/>
            <p:cNvSpPr>
              <a:spLocks noChangeArrowheads="1"/>
            </p:cNvSpPr>
            <p:nvPr/>
          </p:nvSpPr>
          <p:spPr bwMode="auto">
            <a:xfrm rot="-5400000">
              <a:off x="3253" y="2236"/>
              <a:ext cx="313" cy="173"/>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charset="0"/>
                </a:rPr>
                <a:t>Cost</a:t>
              </a:r>
            </a:p>
          </p:txBody>
        </p:sp>
      </p:grpSp>
    </p:spTree>
    <p:extLst>
      <p:ext uri="{BB962C8B-B14F-4D97-AF65-F5344CB8AC3E}">
        <p14:creationId xmlns:p14="http://schemas.microsoft.com/office/powerpoint/2010/main" val="8020821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marL="365125" indent="-365125" defTabSz="755650" eaLnBrk="1" hangingPunct="1"/>
            <a:r>
              <a:rPr lang="en-US" sz="3200" dirty="0"/>
              <a:t>Do These Trips Cost the Same?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Why is the Two-Variable Model Best?</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127</a:t>
            </a:fld>
            <a:r>
              <a:rPr lang="en-US" sz="1400" dirty="0"/>
              <a:t> of </a:t>
            </a:r>
            <a:r>
              <a:rPr lang="en-US" sz="1400" dirty="0" smtClean="0"/>
              <a:t>170</a:t>
            </a:r>
            <a:endParaRPr lang="en-US"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78365548"/>
              </p:ext>
            </p:extLst>
          </p:nvPr>
        </p:nvGraphicFramePr>
        <p:xfrm>
          <a:off x="1274832" y="2582175"/>
          <a:ext cx="3120482" cy="2796276"/>
        </p:xfrm>
        <a:graphic>
          <a:graphicData uri="http://schemas.openxmlformats.org/presentationml/2006/ole">
            <mc:AlternateContent xmlns:mc="http://schemas.openxmlformats.org/markup-compatibility/2006">
              <mc:Choice xmlns:v="urn:schemas-microsoft-com:vml" Requires="v">
                <p:oleObj spid="_x0000_s6160" name="Visio" r:id="rId4" imgW="2199960" imgH="1971360" progId="Visio.Drawing.11">
                  <p:embed/>
                </p:oleObj>
              </mc:Choice>
              <mc:Fallback>
                <p:oleObj name="Visio" r:id="rId4" imgW="2199960" imgH="197136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832" y="2582175"/>
                        <a:ext cx="3120482" cy="2796276"/>
                      </a:xfrm>
                      <a:prstGeom prst="rect">
                        <a:avLst/>
                      </a:prstGeom>
                      <a:no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83674374"/>
              </p:ext>
            </p:extLst>
          </p:nvPr>
        </p:nvGraphicFramePr>
        <p:xfrm>
          <a:off x="4856622" y="2581397"/>
          <a:ext cx="3120482" cy="2796276"/>
        </p:xfrm>
        <a:graphic>
          <a:graphicData uri="http://schemas.openxmlformats.org/presentationml/2006/ole">
            <mc:AlternateContent xmlns:mc="http://schemas.openxmlformats.org/markup-compatibility/2006">
              <mc:Choice xmlns:v="urn:schemas-microsoft-com:vml" Requires="v">
                <p:oleObj spid="_x0000_s6161" name="VISIO" r:id="rId6" imgW="2199960" imgH="1971360" progId="Visio.Drawing.11">
                  <p:embed/>
                </p:oleObj>
              </mc:Choice>
              <mc:Fallback>
                <p:oleObj name="VISIO" r:id="rId6" imgW="2199960" imgH="19713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622" y="2581397"/>
                        <a:ext cx="3120482" cy="279627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92192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marL="365125" indent="-365125" defTabSz="755650" eaLnBrk="1" hangingPunct="1"/>
            <a:r>
              <a:rPr lang="en-US" sz="3200" dirty="0"/>
              <a:t>Do These Trips Cost the Same?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Why is the Two-Variable Model Best?</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128</a:t>
            </a:fld>
            <a:r>
              <a:rPr lang="en-US" sz="1400" dirty="0"/>
              <a:t> of </a:t>
            </a:r>
            <a:r>
              <a:rPr lang="en-US" sz="1400" dirty="0" smtClean="0"/>
              <a:t>170</a:t>
            </a:r>
            <a:endParaRPr lang="en-US" sz="1400" dirty="0"/>
          </a:p>
        </p:txBody>
      </p:sp>
      <p:graphicFrame>
        <p:nvGraphicFramePr>
          <p:cNvPr id="7" name="Object 4"/>
          <p:cNvGraphicFramePr>
            <a:graphicFrameLocks noChangeAspect="1"/>
          </p:cNvGraphicFramePr>
          <p:nvPr>
            <p:extLst>
              <p:ext uri="{D42A27DB-BD31-4B8C-83A1-F6EECF244321}">
                <p14:modId xmlns:p14="http://schemas.microsoft.com/office/powerpoint/2010/main" val="107358566"/>
              </p:ext>
            </p:extLst>
          </p:nvPr>
        </p:nvGraphicFramePr>
        <p:xfrm>
          <a:off x="891583" y="2507411"/>
          <a:ext cx="3971903" cy="3045125"/>
        </p:xfrm>
        <a:graphic>
          <a:graphicData uri="http://schemas.openxmlformats.org/presentationml/2006/ole">
            <mc:AlternateContent xmlns:mc="http://schemas.openxmlformats.org/markup-compatibility/2006">
              <mc:Choice xmlns:v="urn:schemas-microsoft-com:vml" Requires="v">
                <p:oleObj spid="_x0000_s7184" name="VISIO" r:id="rId4" imgW="2571480" imgH="1971360" progId="Visio.Drawing.11">
                  <p:embed/>
                </p:oleObj>
              </mc:Choice>
              <mc:Fallback>
                <p:oleObj name="VISIO" r:id="rId4" imgW="2571480" imgH="197136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83" y="2507411"/>
                        <a:ext cx="3971903" cy="3045125"/>
                      </a:xfrm>
                      <a:prstGeom prst="rect">
                        <a:avLst/>
                      </a:prstGeom>
                      <a:noFill/>
                      <a:ln>
                        <a:noFill/>
                      </a:ln>
                      <a:effectLs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47999245"/>
              </p:ext>
            </p:extLst>
          </p:nvPr>
        </p:nvGraphicFramePr>
        <p:xfrm>
          <a:off x="4788828" y="2464279"/>
          <a:ext cx="3398183" cy="3045125"/>
        </p:xfrm>
        <a:graphic>
          <a:graphicData uri="http://schemas.openxmlformats.org/presentationml/2006/ole">
            <mc:AlternateContent xmlns:mc="http://schemas.openxmlformats.org/markup-compatibility/2006">
              <mc:Choice xmlns:v="urn:schemas-microsoft-com:vml" Requires="v">
                <p:oleObj spid="_x0000_s7185" name="VISIO" r:id="rId6" imgW="2199960" imgH="1971360" progId="Visio.Drawing.11">
                  <p:embed/>
                </p:oleObj>
              </mc:Choice>
              <mc:Fallback>
                <p:oleObj name="VISIO" r:id="rId6" imgW="2199960" imgH="19713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828" y="2464279"/>
                        <a:ext cx="3398183" cy="3045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3648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400" dirty="0"/>
              <a:t>Transportation Costs are Driven by Two Critical Factors:</a:t>
            </a:r>
          </a:p>
          <a:p>
            <a:pPr lvl="1" eaLnBrk="1" hangingPunct="1"/>
            <a:r>
              <a:rPr lang="en-US" sz="3000" dirty="0"/>
              <a:t>Time AND Distance</a:t>
            </a:r>
          </a:p>
          <a:p>
            <a:pPr eaLnBrk="1" hangingPunct="1"/>
            <a:r>
              <a:rPr lang="en-US" sz="3400" dirty="0"/>
              <a:t>Our Model Must Take Both Factors Into Account When Costing Transportation Services</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Why is the Two-Variable Model Best?</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129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1202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Transit Agencies Must Report All Costs Related to Their Services</a:t>
            </a:r>
          </a:p>
          <a:p>
            <a:pPr lvl="2">
              <a:lnSpc>
                <a:spcPct val="90000"/>
              </a:lnSpc>
            </a:pPr>
            <a:r>
              <a:rPr lang="en-US" altLang="en-US" sz="2400" dirty="0"/>
              <a:t>Additionally, Agencies Must Accurately Report Direct Costs</a:t>
            </a:r>
          </a:p>
          <a:p>
            <a:pPr lvl="2">
              <a:lnSpc>
                <a:spcPct val="90000"/>
              </a:lnSpc>
            </a:pPr>
            <a:r>
              <a:rPr lang="en-US" altLang="en-US" sz="2400" dirty="0"/>
              <a:t>Transit Agencies May Allocate Indirect/Shared Costs to Each Mode and Type of Service</a:t>
            </a:r>
          </a:p>
          <a:p>
            <a:pPr lvl="1">
              <a:lnSpc>
                <a:spcPct val="90000"/>
              </a:lnSpc>
            </a:pPr>
            <a:endParaRPr lang="en-US" altLang="en-US" sz="2200"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55936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Cost Allocation Involves Taking Each Expense Line Item and Assigning It to Either the Fixed or Variable Category</a:t>
            </a:r>
          </a:p>
          <a:p>
            <a:pPr eaLnBrk="1" hangingPunct="1"/>
            <a:r>
              <a:rPr lang="en-US" sz="3300" dirty="0"/>
              <a:t>Variable Expenses are Further Broken Down as Varying Either by:</a:t>
            </a:r>
          </a:p>
          <a:p>
            <a:pPr lvl="1" eaLnBrk="1" hangingPunct="1"/>
            <a:r>
              <a:rPr lang="en-US" sz="2900" dirty="0"/>
              <a:t>Hour</a:t>
            </a:r>
          </a:p>
          <a:p>
            <a:pPr lvl="1" eaLnBrk="1" hangingPunct="1"/>
            <a:r>
              <a:rPr lang="en-US" sz="2900" dirty="0"/>
              <a:t>Mile</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Assigning Cost to Categories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99067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Fixed Costs are Those Costs that Will Not Change As a Result of an Increase or Decrease in Service Levels</a:t>
            </a:r>
          </a:p>
          <a:p>
            <a:pPr eaLnBrk="1" hangingPunct="1"/>
            <a:r>
              <a:rPr lang="en-US" sz="3300" dirty="0"/>
              <a:t>Variable Expenses are Those Costs that Will Change if There is a Change in Service Levels</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Assigning Cost to Categories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83797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3300" dirty="0"/>
              <a:t>There are No Hard and Fast Rules…..But:</a:t>
            </a:r>
          </a:p>
          <a:p>
            <a:pPr lvl="1" eaLnBrk="1" hangingPunct="1">
              <a:lnSpc>
                <a:spcPct val="90000"/>
              </a:lnSpc>
            </a:pPr>
            <a:r>
              <a:rPr lang="en-US" sz="2900" dirty="0"/>
              <a:t>Project Administration Costs are Almost Always Fixed</a:t>
            </a:r>
          </a:p>
          <a:p>
            <a:pPr lvl="1" eaLnBrk="1" hangingPunct="1">
              <a:lnSpc>
                <a:spcPct val="90000"/>
              </a:lnSpc>
            </a:pPr>
            <a:r>
              <a:rPr lang="en-US" sz="2900" dirty="0"/>
              <a:t>Understand the Basis of Each Cost Item and Assign Accordingly</a:t>
            </a:r>
          </a:p>
          <a:p>
            <a:pPr lvl="1" eaLnBrk="1" hangingPunct="1">
              <a:lnSpc>
                <a:spcPct val="90000"/>
              </a:lnSpc>
            </a:pPr>
            <a:r>
              <a:rPr lang="en-US" sz="2900" dirty="0"/>
              <a:t>Be Logical</a:t>
            </a:r>
          </a:p>
          <a:p>
            <a:pPr lvl="1" eaLnBrk="1" hangingPunct="1">
              <a:lnSpc>
                <a:spcPct val="90000"/>
              </a:lnSpc>
            </a:pPr>
            <a:r>
              <a:rPr lang="en-US" sz="2900" dirty="0"/>
              <a:t>BE CONSISTENT</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Assigning Cost to Categories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23061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2900" dirty="0"/>
              <a:t>We Now Have a Total of Fixed and Variable Costs</a:t>
            </a:r>
          </a:p>
          <a:p>
            <a:pPr eaLnBrk="1" hangingPunct="1">
              <a:lnSpc>
                <a:spcPct val="90000"/>
              </a:lnSpc>
            </a:pPr>
            <a:r>
              <a:rPr lang="en-US" sz="2900" dirty="0"/>
              <a:t>We Need to Calculate Our Unit Costs.  There are Three (3) Calculations:</a:t>
            </a:r>
          </a:p>
          <a:p>
            <a:pPr lvl="1" eaLnBrk="1" hangingPunct="1">
              <a:lnSpc>
                <a:spcPct val="90000"/>
              </a:lnSpc>
            </a:pPr>
            <a:r>
              <a:rPr lang="en-US" dirty="0"/>
              <a:t>Allocated Hours Cost</a:t>
            </a:r>
          </a:p>
          <a:p>
            <a:pPr lvl="1" eaLnBrk="1" hangingPunct="1">
              <a:lnSpc>
                <a:spcPct val="90000"/>
              </a:lnSpc>
            </a:pPr>
            <a:r>
              <a:rPr lang="en-US" dirty="0"/>
              <a:t>Allocated Miles Cost</a:t>
            </a:r>
          </a:p>
          <a:p>
            <a:pPr lvl="1" eaLnBrk="1" hangingPunct="1">
              <a:lnSpc>
                <a:spcPct val="90000"/>
              </a:lnSpc>
            </a:pPr>
            <a:r>
              <a:rPr lang="en-US" dirty="0"/>
              <a:t>Allocated Fixed Expense</a:t>
            </a:r>
          </a:p>
          <a:p>
            <a:pPr lvl="2" eaLnBrk="1" hangingPunct="1">
              <a:lnSpc>
                <a:spcPct val="90000"/>
              </a:lnSpc>
            </a:pPr>
            <a:r>
              <a:rPr lang="en-US" dirty="0"/>
              <a:t>Demand Response: Ratio</a:t>
            </a:r>
          </a:p>
          <a:p>
            <a:pPr lvl="2" eaLnBrk="1" hangingPunct="1">
              <a:lnSpc>
                <a:spcPct val="90000"/>
              </a:lnSpc>
            </a:pPr>
            <a:r>
              <a:rPr lang="en-US" dirty="0"/>
              <a:t>Fixed Route: Fixed Cost Per Vehicle</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08681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Allocated Hours Cost:</a:t>
            </a:r>
          </a:p>
          <a:p>
            <a:pPr eaLnBrk="1" hangingPunct="1">
              <a:buFont typeface="Wingdings" pitchFamily="2" charset="2"/>
              <a:buNone/>
            </a:pPr>
            <a:endParaRPr lang="en-US" sz="3300" dirty="0"/>
          </a:p>
          <a:p>
            <a:pPr lvl="1" eaLnBrk="1" hangingPunct="1"/>
            <a:r>
              <a:rPr lang="en-US" sz="2900" dirty="0"/>
              <a:t>Total Allocated Hours Cost  </a:t>
            </a:r>
            <a:r>
              <a:rPr lang="en-US" sz="2900" dirty="0">
                <a:ea typeface="Arial Unicode MS" pitchFamily="34" charset="-128"/>
                <a:cs typeface="Arial Unicode MS" pitchFamily="34" charset="-128"/>
              </a:rPr>
              <a:t>÷</a:t>
            </a:r>
          </a:p>
          <a:p>
            <a:pPr lvl="1" eaLnBrk="1" hangingPunct="1">
              <a:buFont typeface="Wingdings" pitchFamily="2" charset="2"/>
              <a:buNone/>
            </a:pPr>
            <a:r>
              <a:rPr lang="en-US" sz="2900" dirty="0"/>
              <a:t>	Annual Projected Vehicle Hours</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3692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Allocated Miles Cost:</a:t>
            </a:r>
          </a:p>
          <a:p>
            <a:pPr eaLnBrk="1" hangingPunct="1">
              <a:buFont typeface="Wingdings" pitchFamily="2" charset="2"/>
              <a:buNone/>
            </a:pPr>
            <a:endParaRPr lang="en-US" sz="3300" dirty="0"/>
          </a:p>
          <a:p>
            <a:pPr lvl="1" eaLnBrk="1" hangingPunct="1"/>
            <a:r>
              <a:rPr lang="en-US" sz="2900" dirty="0"/>
              <a:t>Total Allocated Miles Cost  </a:t>
            </a:r>
            <a:r>
              <a:rPr lang="en-US" sz="2900" dirty="0">
                <a:ea typeface="Arial Unicode MS" pitchFamily="34" charset="-128"/>
                <a:cs typeface="Arial Unicode MS" pitchFamily="34" charset="-128"/>
              </a:rPr>
              <a:t>÷</a:t>
            </a:r>
          </a:p>
          <a:p>
            <a:pPr lvl="1" eaLnBrk="1" hangingPunct="1">
              <a:buFont typeface="Wingdings" pitchFamily="2" charset="2"/>
              <a:buNone/>
            </a:pPr>
            <a:r>
              <a:rPr lang="en-US" sz="2900" dirty="0"/>
              <a:t>	Annual Projected Vehicle Miles</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1920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What Do We Do With Fixed Expenses?</a:t>
            </a:r>
          </a:p>
          <a:p>
            <a:pPr eaLnBrk="1" hangingPunct="1"/>
            <a:r>
              <a:rPr lang="en-US" sz="3300" dirty="0"/>
              <a:t>There Are Different Approaches - For Most Demand Response Systems in Rural Areas, Fixed Expenses are Expressed as a Percentage or Ratio of Allocated Variable Expenses (Hours Cost + Miles Cost)</a:t>
            </a:r>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2969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Actual Computation Formula:</a:t>
            </a:r>
          </a:p>
          <a:p>
            <a:pPr eaLnBrk="1" hangingPunct="1"/>
            <a:endParaRPr lang="en-US" sz="3300" dirty="0"/>
          </a:p>
          <a:p>
            <a:pPr lvl="1" eaLnBrk="1" hangingPunct="1"/>
            <a:r>
              <a:rPr lang="en-US" sz="2900" dirty="0"/>
              <a:t>Fixed Cost Factor = </a:t>
            </a:r>
          </a:p>
          <a:p>
            <a:pPr lvl="2" eaLnBrk="1" hangingPunct="1">
              <a:buNone/>
            </a:pPr>
            <a:r>
              <a:rPr lang="en-US" i="1" dirty="0"/>
              <a:t>Total Fixed Expenses  </a:t>
            </a:r>
            <a:r>
              <a:rPr lang="en-US" i="1" dirty="0">
                <a:ea typeface="Arial Unicode MS" pitchFamily="34" charset="-128"/>
                <a:cs typeface="Arial Unicode MS" pitchFamily="34" charset="-128"/>
              </a:rPr>
              <a:t>÷ (</a:t>
            </a:r>
            <a:r>
              <a:rPr lang="en-US" i="1" dirty="0"/>
              <a:t>Total Allocated Hours Expenses + Total Allocated Miles Expenses)</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2673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300" dirty="0"/>
              <a:t>In Fixed Route Systems, Fixed Expenses are Expressed as Follows:</a:t>
            </a:r>
          </a:p>
          <a:p>
            <a:pPr marL="0" indent="0" eaLnBrk="1" hangingPunct="1">
              <a:buNone/>
            </a:pPr>
            <a:endParaRPr lang="en-US" sz="3300" dirty="0"/>
          </a:p>
          <a:p>
            <a:pPr lvl="1" eaLnBrk="1" hangingPunct="1">
              <a:buFont typeface="Wingdings" pitchFamily="2" charset="2"/>
              <a:buNone/>
            </a:pPr>
            <a:r>
              <a:rPr lang="en-US" sz="2900" i="1" dirty="0"/>
              <a:t>(Total Fixed Expenses </a:t>
            </a:r>
            <a:r>
              <a:rPr lang="en-US" sz="2900" i="1" dirty="0">
                <a:ea typeface="Arial Unicode MS" pitchFamily="34" charset="-128"/>
                <a:cs typeface="Arial Unicode MS" pitchFamily="34" charset="-128"/>
              </a:rPr>
              <a:t>÷</a:t>
            </a:r>
            <a:r>
              <a:rPr lang="en-US" sz="2900" i="1" dirty="0"/>
              <a:t> Total Vehicles In Maximum Revenue Service)</a:t>
            </a:r>
            <a:endParaRPr lang="en-US" sz="29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298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lnSpc>
                <a:spcPct val="90000"/>
              </a:lnSpc>
            </a:pPr>
            <a:r>
              <a:rPr lang="en-US" sz="2900" dirty="0"/>
              <a:t>The Fully Allocated Cost of Service is Equal to (put all three formulas together):</a:t>
            </a:r>
          </a:p>
          <a:p>
            <a:pPr eaLnBrk="1" hangingPunct="1">
              <a:lnSpc>
                <a:spcPct val="90000"/>
              </a:lnSpc>
            </a:pPr>
            <a:endParaRPr lang="en-US" sz="1000" dirty="0"/>
          </a:p>
          <a:p>
            <a:pPr marL="584200" lvl="1" indent="-112713" eaLnBrk="1" hangingPunct="1">
              <a:lnSpc>
                <a:spcPct val="90000"/>
              </a:lnSpc>
              <a:buFont typeface="Wingdings" pitchFamily="2" charset="2"/>
              <a:buNone/>
            </a:pPr>
            <a:endParaRPr lang="en-US" sz="900" dirty="0"/>
          </a:p>
          <a:p>
            <a:pPr marL="584200" lvl="1" indent="-112713" eaLnBrk="1" hangingPunct="1">
              <a:lnSpc>
                <a:spcPct val="90000"/>
              </a:lnSpc>
              <a:buFont typeface="Wingdings" pitchFamily="2" charset="2"/>
              <a:buNone/>
            </a:pPr>
            <a:r>
              <a:rPr lang="en-US" sz="2200" dirty="0"/>
              <a:t>{(Total Annual Projected Hours </a:t>
            </a:r>
            <a:r>
              <a:rPr lang="en-US" sz="2200" i="1" dirty="0"/>
              <a:t>x</a:t>
            </a:r>
            <a:r>
              <a:rPr lang="en-US" sz="2200" dirty="0"/>
              <a:t> Allocated Hours Cost)</a:t>
            </a:r>
          </a:p>
          <a:p>
            <a:pPr marL="584200" lvl="1" indent="-112713" eaLnBrk="1" hangingPunct="1">
              <a:lnSpc>
                <a:spcPct val="90000"/>
              </a:lnSpc>
              <a:buFont typeface="Wingdings" pitchFamily="2" charset="2"/>
              <a:buNone/>
            </a:pPr>
            <a:r>
              <a:rPr lang="en-US" sz="2200" dirty="0"/>
              <a:t>+</a:t>
            </a:r>
          </a:p>
          <a:p>
            <a:pPr marL="584200" lvl="1" indent="-112713" eaLnBrk="1" hangingPunct="1">
              <a:lnSpc>
                <a:spcPct val="90000"/>
              </a:lnSpc>
              <a:buFont typeface="Wingdings" pitchFamily="2" charset="2"/>
              <a:buNone/>
            </a:pPr>
            <a:r>
              <a:rPr lang="en-US" sz="2200" dirty="0"/>
              <a:t>(Total Annual Projected Miles</a:t>
            </a:r>
            <a:r>
              <a:rPr lang="en-US" sz="2200" i="1" dirty="0"/>
              <a:t> x </a:t>
            </a:r>
            <a:r>
              <a:rPr lang="en-US" sz="2200" dirty="0"/>
              <a:t>Allocated Miles Cost)} </a:t>
            </a:r>
          </a:p>
          <a:p>
            <a:pPr marL="584200" lvl="1" indent="-112713" eaLnBrk="1" hangingPunct="1">
              <a:lnSpc>
                <a:spcPct val="90000"/>
              </a:lnSpc>
              <a:buFont typeface="Wingdings" pitchFamily="2" charset="2"/>
              <a:buNone/>
            </a:pPr>
            <a:r>
              <a:rPr lang="en-US" sz="2200" dirty="0"/>
              <a:t>+</a:t>
            </a:r>
          </a:p>
          <a:p>
            <a:pPr marL="584200" lvl="1" indent="-112713" eaLnBrk="1" hangingPunct="1">
              <a:lnSpc>
                <a:spcPct val="90000"/>
              </a:lnSpc>
              <a:buFont typeface="Wingdings" pitchFamily="2" charset="2"/>
              <a:buNone/>
            </a:pPr>
            <a:r>
              <a:rPr lang="en-US" sz="2200" dirty="0"/>
              <a:t> {Fixed Cost Factor</a:t>
            </a:r>
            <a:r>
              <a:rPr lang="en-US" sz="2200" i="1" dirty="0"/>
              <a:t> x</a:t>
            </a:r>
            <a:r>
              <a:rPr lang="en-US" sz="2200" dirty="0"/>
              <a:t> </a:t>
            </a:r>
          </a:p>
          <a:p>
            <a:pPr marL="584200" lvl="1" indent="-112713" eaLnBrk="1" hangingPunct="1">
              <a:lnSpc>
                <a:spcPct val="90000"/>
              </a:lnSpc>
              <a:buFont typeface="Wingdings" pitchFamily="2" charset="2"/>
              <a:buNone/>
            </a:pPr>
            <a:r>
              <a:rPr lang="en-US" sz="2200" dirty="0"/>
              <a:t>[(Total Annual Projected Hours </a:t>
            </a:r>
            <a:r>
              <a:rPr lang="en-US" sz="2200" i="1" dirty="0"/>
              <a:t>x</a:t>
            </a:r>
            <a:r>
              <a:rPr lang="en-US" sz="2200" i="1" u="sng" dirty="0"/>
              <a:t> </a:t>
            </a:r>
            <a:r>
              <a:rPr lang="en-US" sz="2200" dirty="0"/>
              <a:t>Total Allocated Hours Cost) + (Total Annual Projected Miles </a:t>
            </a:r>
            <a:r>
              <a:rPr lang="en-US" sz="2200" i="1" dirty="0"/>
              <a:t>x</a:t>
            </a:r>
            <a:r>
              <a:rPr lang="en-US" sz="2200" dirty="0"/>
              <a:t>  Allocated Miles Cost)]}</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139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38067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Service Area</a:t>
            </a:r>
          </a:p>
          <a:p>
            <a:pPr lvl="2">
              <a:lnSpc>
                <a:spcPct val="90000"/>
              </a:lnSpc>
            </a:pPr>
            <a:r>
              <a:rPr lang="en-US" altLang="en-US" sz="2400" dirty="0"/>
              <a:t>One Urban Area</a:t>
            </a:r>
          </a:p>
          <a:p>
            <a:pPr lvl="2">
              <a:lnSpc>
                <a:spcPct val="90000"/>
              </a:lnSpc>
            </a:pPr>
            <a:r>
              <a:rPr lang="en-US" altLang="en-US" sz="2400" dirty="0"/>
              <a:t>Rural</a:t>
            </a:r>
          </a:p>
          <a:p>
            <a:pPr lvl="1">
              <a:lnSpc>
                <a:spcPct val="90000"/>
              </a:lnSpc>
            </a:pPr>
            <a:r>
              <a:rPr lang="en-US" altLang="en-US" sz="2800" dirty="0"/>
              <a:t>Allocation Required If a Single Recipient Serves</a:t>
            </a:r>
          </a:p>
          <a:p>
            <a:pPr lvl="2">
              <a:lnSpc>
                <a:spcPct val="90000"/>
              </a:lnSpc>
            </a:pPr>
            <a:r>
              <a:rPr lang="en-US" altLang="en-US" sz="2400" dirty="0"/>
              <a:t>Two or More Urbanized Areas</a:t>
            </a:r>
          </a:p>
          <a:p>
            <a:pPr lvl="2">
              <a:lnSpc>
                <a:spcPct val="90000"/>
              </a:lnSpc>
            </a:pPr>
            <a:r>
              <a:rPr lang="en-US" altLang="en-US" sz="2400" dirty="0"/>
              <a:t>Urbanized Area and a Rural Area</a:t>
            </a:r>
          </a:p>
          <a:p>
            <a:pPr lvl="1">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02913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a:t>To Test our Unit Average Costs, Plug in Total Annual Projected Hours and Total Annual Projected Miles into the Above Equation to Ensure the Result = Total Annual Expenses </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Calculation of Unit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21715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a:t>Your Model Will Not Likely Balance if You Operate a Variety of Modes, Particularly Fixed Route and Demand Response</a:t>
            </a:r>
          </a:p>
          <a:p>
            <a:pPr lvl="1" eaLnBrk="1" hangingPunct="1"/>
            <a:r>
              <a:rPr lang="en-US" sz="2800" dirty="0"/>
              <a:t>Due to Different Treatments of Fixed Expenses</a:t>
            </a:r>
          </a:p>
          <a:p>
            <a:pPr lvl="1" eaLnBrk="1" hangingPunct="1"/>
            <a:r>
              <a:rPr lang="en-US" sz="2800" dirty="0"/>
              <a:t>To Remedy, You Need to Add an Extra Step</a:t>
            </a:r>
          </a:p>
          <a:p>
            <a:pPr lvl="2" eaLnBrk="1" hangingPunct="1"/>
            <a:r>
              <a:rPr lang="en-US" sz="2400" dirty="0"/>
              <a:t>Split Fixed Expenses by Mode</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sz="4400" b="1" dirty="0">
                <a:latin typeface="+mj-lt"/>
              </a:rPr>
              <a:t>Cost Allocation Problem</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62820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Revenue Mile Method</a:t>
            </a:r>
          </a:p>
          <a:p>
            <a:pPr lvl="1">
              <a:lnSpc>
                <a:spcPct val="90000"/>
              </a:lnSpc>
            </a:pPr>
            <a:r>
              <a:rPr lang="en-US" altLang="en-US" sz="2800" dirty="0"/>
              <a:t>Easier Computation</a:t>
            </a:r>
          </a:p>
          <a:p>
            <a:pPr lvl="1">
              <a:lnSpc>
                <a:spcPct val="90000"/>
              </a:lnSpc>
            </a:pPr>
            <a:r>
              <a:rPr lang="en-US" altLang="en-US" sz="2800" dirty="0"/>
              <a:t>Ratio of Mode Revenue Miles / Total System Revenue Miles Multiplied by the Total Budget</a:t>
            </a:r>
          </a:p>
          <a:p>
            <a:pPr lvl="2">
              <a:lnSpc>
                <a:spcPct val="90000"/>
              </a:lnSpc>
            </a:pPr>
            <a:r>
              <a:rPr lang="en-US" altLang="en-US" sz="2400" dirty="0"/>
              <a:t>Repeat Process for Each Mode</a:t>
            </a:r>
          </a:p>
          <a:p>
            <a:pPr lvl="2">
              <a:lnSpc>
                <a:spcPct val="90000"/>
              </a:lnSpc>
            </a:pPr>
            <a:r>
              <a:rPr lang="en-US" altLang="en-US" sz="2400" dirty="0"/>
              <a:t>Check to See if Model is in Balance</a:t>
            </a:r>
          </a:p>
          <a:p>
            <a:pPr lvl="2">
              <a:lnSpc>
                <a:spcPct val="90000"/>
              </a:lnSpc>
            </a:pPr>
            <a:endParaRPr lang="en-US" altLang="en-US" dirty="0"/>
          </a:p>
          <a:p>
            <a:pPr>
              <a:lnSpc>
                <a:spcPct val="90000"/>
              </a:lnSpc>
            </a:pPr>
            <a:endParaRPr lang="en-US" altLang="en-US" sz="32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Other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058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Revenue Hour Method</a:t>
            </a:r>
          </a:p>
          <a:p>
            <a:pPr lvl="1">
              <a:lnSpc>
                <a:spcPct val="90000"/>
              </a:lnSpc>
            </a:pPr>
            <a:r>
              <a:rPr lang="en-US" altLang="en-US" sz="2800" dirty="0"/>
              <a:t>Easier Computation</a:t>
            </a:r>
          </a:p>
          <a:p>
            <a:pPr lvl="1">
              <a:lnSpc>
                <a:spcPct val="90000"/>
              </a:lnSpc>
            </a:pPr>
            <a:r>
              <a:rPr lang="en-US" altLang="en-US" sz="2800" dirty="0"/>
              <a:t>Ratio of Mode Revenue Hours/ Total System Revenue Hours Multiplied by the Total Budget</a:t>
            </a:r>
          </a:p>
          <a:p>
            <a:pPr lvl="2">
              <a:lnSpc>
                <a:spcPct val="90000"/>
              </a:lnSpc>
            </a:pPr>
            <a:r>
              <a:rPr lang="en-US" altLang="en-US" sz="2400" dirty="0"/>
              <a:t>Repeat Process for Each Mode</a:t>
            </a:r>
          </a:p>
          <a:p>
            <a:pPr lvl="2">
              <a:lnSpc>
                <a:spcPct val="90000"/>
              </a:lnSpc>
            </a:pPr>
            <a:r>
              <a:rPr lang="en-US" altLang="en-US" sz="2400" dirty="0"/>
              <a:t>Check to See if Model is in Balance</a:t>
            </a:r>
          </a:p>
          <a:p>
            <a:pPr>
              <a:lnSpc>
                <a:spcPct val="90000"/>
              </a:lnSpc>
            </a:pPr>
            <a:endParaRPr lang="en-US" altLang="en-US" sz="32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Other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6629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Unlinked Passenger Trip Method</a:t>
            </a:r>
          </a:p>
          <a:p>
            <a:pPr lvl="1">
              <a:lnSpc>
                <a:spcPct val="90000"/>
              </a:lnSpc>
            </a:pPr>
            <a:r>
              <a:rPr lang="en-US" altLang="en-US" sz="2800" dirty="0"/>
              <a:t>Easier Computation</a:t>
            </a:r>
          </a:p>
          <a:p>
            <a:pPr lvl="1">
              <a:lnSpc>
                <a:spcPct val="90000"/>
              </a:lnSpc>
            </a:pPr>
            <a:r>
              <a:rPr lang="en-US" altLang="en-US" sz="2800" dirty="0"/>
              <a:t>Ratio of Unlinked Passenger Trips by Mode/Total Unlinked Passenger Trips for the System Revenue Hours Multiplied by the Total Budget</a:t>
            </a:r>
          </a:p>
          <a:p>
            <a:pPr lvl="2">
              <a:lnSpc>
                <a:spcPct val="90000"/>
              </a:lnSpc>
            </a:pPr>
            <a:r>
              <a:rPr lang="en-US" altLang="en-US" sz="2400" dirty="0"/>
              <a:t>Repeat Process for Each Mode</a:t>
            </a:r>
          </a:p>
          <a:p>
            <a:pPr lvl="2">
              <a:lnSpc>
                <a:spcPct val="90000"/>
              </a:lnSpc>
            </a:pPr>
            <a:r>
              <a:rPr lang="en-US" altLang="en-US" sz="2400" dirty="0"/>
              <a:t>Check to See if Model is in Balance</a:t>
            </a:r>
          </a:p>
          <a:p>
            <a:pPr>
              <a:lnSpc>
                <a:spcPct val="90000"/>
              </a:lnSpc>
            </a:pPr>
            <a:endParaRPr lang="en-US" altLang="en-US" sz="32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Other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59266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All of These Models, Make an Assumption that Common Units, e.g., a Demand Response Trip, Have Common Characteristics</a:t>
            </a:r>
          </a:p>
          <a:p>
            <a:pPr>
              <a:lnSpc>
                <a:spcPct val="90000"/>
              </a:lnSpc>
            </a:pPr>
            <a:r>
              <a:rPr lang="en-US" altLang="en-US" sz="3200" dirty="0"/>
              <a:t>Problem</a:t>
            </a:r>
          </a:p>
          <a:p>
            <a:pPr lvl="1">
              <a:lnSpc>
                <a:spcPct val="90000"/>
              </a:lnSpc>
            </a:pPr>
            <a:r>
              <a:rPr lang="en-US" altLang="en-US" sz="2800" dirty="0"/>
              <a:t>In Today’s Environment, NEMT Trips No Longer Fit This Profile</a:t>
            </a:r>
          </a:p>
          <a:p>
            <a:pPr lvl="1">
              <a:lnSpc>
                <a:spcPct val="90000"/>
              </a:lnSpc>
            </a:pPr>
            <a:r>
              <a:rPr lang="en-US" altLang="en-US" sz="2800" dirty="0"/>
              <a:t>The Reality Is that NEMT Consume More Resources Than Other Human Service Agency Trips</a:t>
            </a:r>
          </a:p>
          <a:p>
            <a:pPr>
              <a:lnSpc>
                <a:spcPct val="90000"/>
              </a:lnSpc>
            </a:pPr>
            <a:endParaRPr lang="en-US" altLang="en-US" sz="32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Future Discussion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351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Review of homework assignments</a:t>
            </a:r>
          </a:p>
        </p:txBody>
      </p:sp>
      <p:sp>
        <p:nvSpPr>
          <p:cNvPr id="3" name="Text Placeholder 2"/>
          <p:cNvSpPr>
            <a:spLocks noGrp="1"/>
          </p:cNvSpPr>
          <p:nvPr>
            <p:ph type="body" idx="1"/>
          </p:nvPr>
        </p:nvSpPr>
        <p:spPr>
          <a:xfrm>
            <a:off x="687807" y="2424022"/>
            <a:ext cx="7772400" cy="740674"/>
          </a:xfrm>
        </p:spPr>
        <p:txBody>
          <a:bodyPr/>
          <a:lstStyle/>
          <a:p>
            <a:r>
              <a:rPr lang="en-US" dirty="0"/>
              <a:t>Module 3</a:t>
            </a:r>
          </a:p>
        </p:txBody>
      </p:sp>
    </p:spTree>
    <p:extLst>
      <p:ext uri="{BB962C8B-B14F-4D97-AF65-F5344CB8AC3E}">
        <p14:creationId xmlns:p14="http://schemas.microsoft.com/office/powerpoint/2010/main" val="361631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Discussion</a:t>
            </a:r>
          </a:p>
          <a:p>
            <a:pPr lvl="1">
              <a:lnSpc>
                <a:spcPct val="90000"/>
              </a:lnSpc>
            </a:pPr>
            <a:r>
              <a:rPr lang="en-US" altLang="en-US" sz="3200" dirty="0"/>
              <a:t>Homework Assignments</a:t>
            </a:r>
          </a:p>
          <a:p>
            <a:pPr lvl="1">
              <a:lnSpc>
                <a:spcPct val="90000"/>
              </a:lnSpc>
            </a:pPr>
            <a:r>
              <a:rPr lang="en-US" altLang="en-US" sz="3200" dirty="0"/>
              <a:t>Let’s Review How We Did</a:t>
            </a:r>
          </a:p>
          <a:p>
            <a:pPr lvl="1">
              <a:lnSpc>
                <a:spcPct val="90000"/>
              </a:lnSpc>
            </a:pPr>
            <a:endParaRPr lang="en-US" altLang="en-US" sz="3200" dirty="0"/>
          </a:p>
          <a:p>
            <a:pPr lvl="1">
              <a:lnSpc>
                <a:spcPct val="90000"/>
              </a:lnSpc>
            </a:pPr>
            <a:r>
              <a:rPr lang="en-US" altLang="en-US" sz="3200" dirty="0"/>
              <a:t>First, Let’s Look at My Homework</a:t>
            </a:r>
            <a:endParaRPr lang="en-US" altLang="en-US" sz="2800" dirty="0"/>
          </a:p>
          <a:p>
            <a:pPr lvl="2">
              <a:lnSpc>
                <a:spcPct val="90000"/>
              </a:lnSpc>
            </a:pPr>
            <a:endParaRPr lang="en-US" altLang="en-US" sz="2400" dirty="0"/>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Discussion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021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Use of the model in budget development</a:t>
            </a:r>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4</a:t>
            </a:r>
            <a:endParaRPr lang="en-US" dirty="0"/>
          </a:p>
        </p:txBody>
      </p:sp>
    </p:spTree>
    <p:extLst>
      <p:ext uri="{BB962C8B-B14F-4D97-AF65-F5344CB8AC3E}">
        <p14:creationId xmlns:p14="http://schemas.microsoft.com/office/powerpoint/2010/main" val="370974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Assemble Budget Team</a:t>
            </a:r>
          </a:p>
          <a:p>
            <a:pPr>
              <a:lnSpc>
                <a:spcPct val="90000"/>
              </a:lnSpc>
            </a:pPr>
            <a:r>
              <a:rPr lang="en-US" altLang="en-US" sz="3200" dirty="0"/>
              <a:t>Create Budget Calendar</a:t>
            </a:r>
          </a:p>
          <a:p>
            <a:pPr>
              <a:lnSpc>
                <a:spcPct val="90000"/>
              </a:lnSpc>
            </a:pPr>
            <a:r>
              <a:rPr lang="en-US" altLang="en-US" sz="3200" dirty="0"/>
              <a:t>Gather Data</a:t>
            </a:r>
          </a:p>
          <a:p>
            <a:pPr>
              <a:lnSpc>
                <a:spcPct val="90000"/>
              </a:lnSpc>
            </a:pPr>
            <a:r>
              <a:rPr lang="en-US" altLang="en-US" sz="3200" dirty="0"/>
              <a:t>Build the Budget</a:t>
            </a:r>
          </a:p>
          <a:p>
            <a:pPr>
              <a:lnSpc>
                <a:spcPct val="90000"/>
              </a:lnSpc>
            </a:pPr>
            <a:r>
              <a:rPr lang="en-US" altLang="en-US" sz="3200" dirty="0"/>
              <a:t>Apply Allocation Factors</a:t>
            </a:r>
          </a:p>
          <a:p>
            <a:pPr marL="0" indent="0">
              <a:lnSpc>
                <a:spcPct val="90000"/>
              </a:lnSpc>
              <a:buNone/>
            </a:pPr>
            <a:endParaRPr lang="en-US" altLang="en-US" sz="3200" dirty="0"/>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Budget Approaches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149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17112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We May Be Confronted with Operational Issues in Attempts to Segregate</a:t>
            </a:r>
          </a:p>
          <a:p>
            <a:pPr lvl="2">
              <a:lnSpc>
                <a:spcPct val="90000"/>
              </a:lnSpc>
            </a:pPr>
            <a:r>
              <a:rPr lang="en-US" altLang="en-US" sz="2400" dirty="0"/>
              <a:t>How To Assign Service to Areas</a:t>
            </a:r>
          </a:p>
          <a:p>
            <a:pPr lvl="2">
              <a:lnSpc>
                <a:spcPct val="90000"/>
              </a:lnSpc>
            </a:pPr>
            <a:r>
              <a:rPr lang="en-US" altLang="en-US" sz="2400" dirty="0"/>
              <a:t>For Example, a Transit System Originates a Trip in the Rural Area and Transports that Individual to an Urbanized Area</a:t>
            </a:r>
          </a:p>
          <a:p>
            <a:pPr lvl="3">
              <a:lnSpc>
                <a:spcPct val="90000"/>
              </a:lnSpc>
            </a:pPr>
            <a:r>
              <a:rPr lang="en-US" altLang="en-US" sz="2000" dirty="0"/>
              <a:t>How are the Direct Costs Associated with This Trip </a:t>
            </a:r>
            <a:r>
              <a:rPr lang="en-US" altLang="en-US" sz="2000" dirty="0" smtClean="0"/>
              <a:t>Get Assigned </a:t>
            </a:r>
            <a:r>
              <a:rPr lang="en-US" altLang="en-US" sz="2000" dirty="0"/>
              <a:t>by Urban or Rural Area?</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9596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Set Goals</a:t>
            </a:r>
          </a:p>
          <a:p>
            <a:pPr>
              <a:lnSpc>
                <a:spcPct val="90000"/>
              </a:lnSpc>
            </a:pPr>
            <a:r>
              <a:rPr lang="en-US" altLang="en-US" sz="3200" dirty="0"/>
              <a:t>Collect Data</a:t>
            </a:r>
          </a:p>
          <a:p>
            <a:pPr lvl="1">
              <a:lnSpc>
                <a:spcPct val="90000"/>
              </a:lnSpc>
            </a:pPr>
            <a:r>
              <a:rPr lang="en-US" altLang="en-US" sz="2800" dirty="0"/>
              <a:t>Prior Year Revenues/Expenses</a:t>
            </a:r>
          </a:p>
          <a:p>
            <a:pPr lvl="1">
              <a:lnSpc>
                <a:spcPct val="90000"/>
              </a:lnSpc>
            </a:pPr>
            <a:r>
              <a:rPr lang="en-US" altLang="en-US" sz="2800" dirty="0"/>
              <a:t>Passenger Counts</a:t>
            </a:r>
          </a:p>
          <a:p>
            <a:pPr>
              <a:lnSpc>
                <a:spcPct val="90000"/>
              </a:lnSpc>
            </a:pPr>
            <a:r>
              <a:rPr lang="en-US" altLang="en-US" sz="3200" dirty="0"/>
              <a:t>Forecast</a:t>
            </a:r>
          </a:p>
          <a:p>
            <a:pPr lvl="1">
              <a:lnSpc>
                <a:spcPct val="90000"/>
              </a:lnSpc>
            </a:pPr>
            <a:r>
              <a:rPr lang="en-US" altLang="en-US" sz="2800" dirty="0"/>
              <a:t>Trends in Contract Funding Sources</a:t>
            </a:r>
          </a:p>
          <a:p>
            <a:pPr lvl="1">
              <a:lnSpc>
                <a:spcPct val="90000"/>
              </a:lnSpc>
            </a:pPr>
            <a:r>
              <a:rPr lang="en-US" altLang="en-US" sz="2800" dirty="0"/>
              <a:t>Federal State Marks/Apportionments</a:t>
            </a:r>
          </a:p>
          <a:p>
            <a:pPr lvl="1">
              <a:lnSpc>
                <a:spcPct val="90000"/>
              </a:lnSpc>
            </a:pPr>
            <a:r>
              <a:rPr lang="en-US" altLang="en-US" sz="2800" dirty="0"/>
              <a:t>Incorporation of Planning</a:t>
            </a:r>
          </a:p>
          <a:p>
            <a:pPr lvl="2">
              <a:lnSpc>
                <a:spcPct val="90000"/>
              </a:lnSpc>
            </a:pPr>
            <a:r>
              <a:rPr lang="en-US" altLang="en-US" sz="2400" dirty="0"/>
              <a:t>Input from MPO</a:t>
            </a:r>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Budget Approaches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6885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Develop Draft</a:t>
            </a:r>
          </a:p>
          <a:p>
            <a:pPr>
              <a:lnSpc>
                <a:spcPct val="90000"/>
              </a:lnSpc>
            </a:pPr>
            <a:r>
              <a:rPr lang="en-US" altLang="en-US" sz="3200" dirty="0"/>
              <a:t>Review Draft with Team and Entity Officers</a:t>
            </a:r>
          </a:p>
          <a:p>
            <a:pPr>
              <a:lnSpc>
                <a:spcPct val="90000"/>
              </a:lnSpc>
            </a:pPr>
            <a:r>
              <a:rPr lang="en-US" altLang="en-US" sz="3200" dirty="0"/>
              <a:t>Adopt Draft</a:t>
            </a:r>
          </a:p>
          <a:p>
            <a:pPr>
              <a:lnSpc>
                <a:spcPct val="90000"/>
              </a:lnSpc>
            </a:pPr>
            <a:r>
              <a:rPr lang="en-US" altLang="en-US" sz="3200" dirty="0"/>
              <a:t>Apply Allocation Factors</a:t>
            </a:r>
          </a:p>
          <a:p>
            <a:pPr lvl="1">
              <a:lnSpc>
                <a:spcPct val="90000"/>
              </a:lnSpc>
            </a:pPr>
            <a:r>
              <a:rPr lang="en-US" altLang="en-US" dirty="0"/>
              <a:t>Develop Modal Budgets</a:t>
            </a:r>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Budget Approaches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90114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The Allocation Process is Designed to Work on the Macro Level</a:t>
            </a:r>
          </a:p>
          <a:p>
            <a:pPr lvl="1">
              <a:lnSpc>
                <a:spcPct val="90000"/>
              </a:lnSpc>
            </a:pPr>
            <a:r>
              <a:rPr lang="en-US" altLang="en-US" sz="2800" dirty="0"/>
              <a:t>Application of Ratios to Total Budget to Allocate to Urbanized and Rural Areas</a:t>
            </a:r>
          </a:p>
          <a:p>
            <a:pPr>
              <a:lnSpc>
                <a:spcPct val="90000"/>
              </a:lnSpc>
            </a:pPr>
            <a:r>
              <a:rPr lang="en-US" altLang="en-US" sz="3200" dirty="0"/>
              <a:t>Budgeting is a Micro Level Process</a:t>
            </a:r>
            <a:endParaRPr lang="en-US" altLang="en-US" dirty="0"/>
          </a:p>
          <a:p>
            <a:pPr lvl="1">
              <a:lnSpc>
                <a:spcPct val="90000"/>
              </a:lnSpc>
            </a:pPr>
            <a:r>
              <a:rPr lang="en-US" altLang="en-US" sz="2800" dirty="0"/>
              <a:t>Let’s Use Alamance as an Example</a:t>
            </a:r>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How To Apply Allocation Factors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0741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Use of the model in </a:t>
            </a:r>
            <a:r>
              <a:rPr lang="en-US" dirty="0" smtClean="0"/>
              <a:t>Allocating Capital Grant Expenses</a:t>
            </a:r>
            <a:endParaRPr lang="en-US" dirty="0"/>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5</a:t>
            </a:r>
            <a:endParaRPr lang="en-US" dirty="0"/>
          </a:p>
        </p:txBody>
      </p:sp>
    </p:spTree>
    <p:extLst>
      <p:ext uri="{BB962C8B-B14F-4D97-AF65-F5344CB8AC3E}">
        <p14:creationId xmlns:p14="http://schemas.microsoft.com/office/powerpoint/2010/main" val="270206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and Program Circulars Suggest that Same Methods Be Applied to Capital Programming</a:t>
            </a:r>
          </a:p>
          <a:p>
            <a:pPr>
              <a:lnSpc>
                <a:spcPct val="90000"/>
              </a:lnSpc>
            </a:pPr>
            <a:r>
              <a:rPr lang="en-US" altLang="en-US" sz="3200" dirty="0"/>
              <a:t>Remember our Two Key Principles</a:t>
            </a:r>
          </a:p>
          <a:p>
            <a:pPr lvl="1">
              <a:lnSpc>
                <a:spcPct val="90000"/>
              </a:lnSpc>
            </a:pPr>
            <a:r>
              <a:rPr lang="en-US" altLang="en-US" sz="2800" dirty="0"/>
              <a:t>Reasonableness</a:t>
            </a:r>
          </a:p>
          <a:p>
            <a:pPr lvl="1">
              <a:lnSpc>
                <a:spcPct val="90000"/>
              </a:lnSpc>
            </a:pPr>
            <a:r>
              <a:rPr lang="en-US" altLang="en-US" sz="2800" dirty="0"/>
              <a:t>Consistency</a:t>
            </a:r>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Key Principles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7217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Program Capital by Mode</a:t>
            </a:r>
          </a:p>
          <a:p>
            <a:pPr>
              <a:lnSpc>
                <a:spcPct val="90000"/>
              </a:lnSpc>
            </a:pPr>
            <a:r>
              <a:rPr lang="en-US" altLang="en-US" sz="3200" dirty="0"/>
              <a:t>Understand the Modal Application/Use of the Capital Equipment</a:t>
            </a:r>
          </a:p>
          <a:p>
            <a:pPr lvl="1">
              <a:lnSpc>
                <a:spcPct val="90000"/>
              </a:lnSpc>
            </a:pPr>
            <a:r>
              <a:rPr lang="en-US" altLang="en-US" sz="2800" dirty="0"/>
              <a:t>If Dedicated to One Service Area</a:t>
            </a:r>
          </a:p>
          <a:p>
            <a:pPr lvl="2">
              <a:lnSpc>
                <a:spcPct val="90000"/>
              </a:lnSpc>
            </a:pPr>
            <a:r>
              <a:rPr lang="en-US" altLang="en-US" sz="2400" dirty="0"/>
              <a:t>UZA</a:t>
            </a:r>
          </a:p>
          <a:p>
            <a:pPr lvl="2">
              <a:lnSpc>
                <a:spcPct val="90000"/>
              </a:lnSpc>
            </a:pPr>
            <a:r>
              <a:rPr lang="en-US" altLang="en-US" sz="2400" dirty="0"/>
              <a:t>Rural</a:t>
            </a:r>
          </a:p>
          <a:p>
            <a:pPr lvl="1">
              <a:lnSpc>
                <a:spcPct val="90000"/>
              </a:lnSpc>
            </a:pPr>
            <a:r>
              <a:rPr lang="en-US" altLang="en-US" sz="2800" dirty="0"/>
              <a:t>Allocation is Simple – 100% to the Respective Funding Source</a:t>
            </a:r>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Key Principles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5896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If Not Dedicated to One Service Area (e.g., the Capital Asset Will be Shared between Urban and Rural </a:t>
            </a:r>
            <a:r>
              <a:rPr lang="en-US" altLang="en-US" sz="3200" dirty="0" smtClean="0"/>
              <a:t>Areas)</a:t>
            </a:r>
            <a:endParaRPr lang="en-US" altLang="en-US" sz="3200" dirty="0"/>
          </a:p>
          <a:p>
            <a:pPr lvl="1">
              <a:lnSpc>
                <a:spcPct val="90000"/>
              </a:lnSpc>
            </a:pPr>
            <a:r>
              <a:rPr lang="en-US" altLang="en-US" sz="2800" dirty="0"/>
              <a:t>Then You Must Use the Allocation Method</a:t>
            </a:r>
          </a:p>
          <a:p>
            <a:pPr lvl="2">
              <a:lnSpc>
                <a:spcPct val="90000"/>
              </a:lnSpc>
            </a:pPr>
            <a:r>
              <a:rPr lang="en-US" altLang="en-US" sz="2400" dirty="0"/>
              <a:t>Refer to the Snapshot Summary</a:t>
            </a:r>
          </a:p>
          <a:p>
            <a:pPr lvl="2">
              <a:lnSpc>
                <a:spcPct val="90000"/>
              </a:lnSpc>
            </a:pPr>
            <a:r>
              <a:rPr lang="en-US" altLang="en-US" sz="2400" dirty="0" smtClean="0"/>
              <a:t>Use </a:t>
            </a:r>
            <a:r>
              <a:rPr lang="en-US" altLang="en-US" sz="2400" dirty="0"/>
              <a:t>Your Existing Service Data to Allocate Costs to Urban and Rural Areas</a:t>
            </a:r>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Capital Allocation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792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How Do We Fund Half a Bus?</a:t>
            </a:r>
          </a:p>
          <a:p>
            <a:pPr>
              <a:lnSpc>
                <a:spcPct val="90000"/>
              </a:lnSpc>
            </a:pPr>
            <a:r>
              <a:rPr lang="en-US" altLang="en-US" sz="3200" dirty="0"/>
              <a:t>Application of the Allocation Ratios Will Undoubtedly Result in Output that Suggests that </a:t>
            </a:r>
            <a:r>
              <a:rPr lang="en-US" altLang="en-US" sz="3200" dirty="0" smtClean="0"/>
              <a:t>Rural and/or Urban Programs Fund </a:t>
            </a:r>
            <a:r>
              <a:rPr lang="en-US" altLang="en-US" sz="3200" dirty="0"/>
              <a:t>a Portion of a Bus</a:t>
            </a:r>
          </a:p>
          <a:p>
            <a:pPr lvl="1">
              <a:lnSpc>
                <a:spcPct val="90000"/>
              </a:lnSpc>
            </a:pPr>
            <a:r>
              <a:rPr lang="en-US" altLang="en-US" sz="2800" dirty="0"/>
              <a:t>Not </a:t>
            </a:r>
            <a:r>
              <a:rPr lang="en-US" altLang="en-US" sz="2800" dirty="0" smtClean="0"/>
              <a:t>Practical</a:t>
            </a:r>
          </a:p>
          <a:p>
            <a:pPr>
              <a:lnSpc>
                <a:spcPct val="90000"/>
              </a:lnSpc>
            </a:pPr>
            <a:r>
              <a:rPr lang="en-US" altLang="en-US" sz="3200" dirty="0" smtClean="0"/>
              <a:t>What Do We Do?</a:t>
            </a:r>
            <a:endParaRPr lang="en-US" altLang="en-US" sz="32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Capital Allocation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4078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Work With a </a:t>
            </a:r>
            <a:r>
              <a:rPr lang="en-US" altLang="en-US" sz="3200" u="sng" dirty="0"/>
              <a:t>Five-Year Cycle</a:t>
            </a:r>
            <a:r>
              <a:rPr lang="en-US" altLang="en-US" sz="3200" dirty="0"/>
              <a:t>, Not Individual Grant Years</a:t>
            </a:r>
          </a:p>
          <a:p>
            <a:pPr lvl="1">
              <a:lnSpc>
                <a:spcPct val="90000"/>
              </a:lnSpc>
            </a:pPr>
            <a:r>
              <a:rPr lang="en-US" altLang="en-US" sz="2800" dirty="0"/>
              <a:t>Apply the Allocation Factors on Shared Capital Resources Over the Five Year Period</a:t>
            </a:r>
          </a:p>
          <a:p>
            <a:pPr lvl="1">
              <a:lnSpc>
                <a:spcPct val="90000"/>
              </a:lnSpc>
            </a:pPr>
            <a:r>
              <a:rPr lang="en-US" altLang="en-US" sz="2800" dirty="0"/>
              <a:t>Round</a:t>
            </a:r>
          </a:p>
          <a:p>
            <a:pPr lvl="2">
              <a:lnSpc>
                <a:spcPct val="90000"/>
              </a:lnSpc>
            </a:pPr>
            <a:r>
              <a:rPr lang="en-US" altLang="en-US" sz="2400" dirty="0"/>
              <a:t>Ten (10) Rolling Stock Replacements to be Allocated Over Five Year Period</a:t>
            </a:r>
          </a:p>
          <a:p>
            <a:pPr lvl="2">
              <a:lnSpc>
                <a:spcPct val="90000"/>
              </a:lnSpc>
            </a:pPr>
            <a:r>
              <a:rPr lang="en-US" altLang="en-US" sz="2400" dirty="0"/>
              <a:t>62/38 Ratio (Urban/Rural)</a:t>
            </a:r>
          </a:p>
          <a:p>
            <a:pPr lvl="3">
              <a:lnSpc>
                <a:spcPct val="90000"/>
              </a:lnSpc>
            </a:pPr>
            <a:r>
              <a:rPr lang="en-US" altLang="en-US" sz="2200" dirty="0"/>
              <a:t>Over Five Year Period, With Rounding Six (6) Vehicles Funded from Urban Funding</a:t>
            </a:r>
          </a:p>
          <a:p>
            <a:pPr lvl="3">
              <a:lnSpc>
                <a:spcPct val="90000"/>
              </a:lnSpc>
            </a:pPr>
            <a:r>
              <a:rPr lang="en-US" altLang="en-US" sz="2200" dirty="0"/>
              <a:t>Four (4) Vehicles from Rural Funding</a:t>
            </a:r>
          </a:p>
          <a:p>
            <a:pPr lvl="2">
              <a:lnSpc>
                <a:spcPct val="90000"/>
              </a:lnSpc>
            </a:pP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158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99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 CIP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1157162"/>
              </p:ext>
            </p:extLst>
          </p:nvPr>
        </p:nvGraphicFramePr>
        <p:xfrm>
          <a:off x="129305" y="1450111"/>
          <a:ext cx="8885386" cy="3825240"/>
        </p:xfrm>
        <a:graphic>
          <a:graphicData uri="http://schemas.openxmlformats.org/drawingml/2006/table">
            <a:tbl>
              <a:tblPr firstRow="1" bandRow="1">
                <a:tableStyleId>{69CF1AB2-1976-4502-BF36-3FF5EA218861}</a:tableStyleId>
              </a:tblPr>
              <a:tblGrid>
                <a:gridCol w="2059978"/>
                <a:gridCol w="633838"/>
                <a:gridCol w="521984"/>
                <a:gridCol w="922793"/>
                <a:gridCol w="503342"/>
                <a:gridCol w="755012"/>
                <a:gridCol w="559269"/>
                <a:gridCol w="661802"/>
                <a:gridCol w="521984"/>
                <a:gridCol w="540626"/>
                <a:gridCol w="484700"/>
                <a:gridCol w="720058"/>
              </a:tblGrid>
              <a:tr h="235725">
                <a:tc rowSpan="2">
                  <a:txBody>
                    <a:bodyPr/>
                    <a:lstStyle/>
                    <a:p>
                      <a:pPr algn="ctr"/>
                      <a:r>
                        <a:rPr lang="en-US" sz="1100" dirty="0" smtClean="0">
                          <a:latin typeface="+mj-lt"/>
                        </a:rPr>
                        <a:t>Capital Item</a:t>
                      </a:r>
                      <a:endParaRPr lang="en-US" sz="1100" dirty="0">
                        <a:latin typeface="+mj-lt"/>
                      </a:endParaRPr>
                    </a:p>
                  </a:txBody>
                  <a:tcPr anchor="ctr">
                    <a:solidFill>
                      <a:schemeClr val="accent1">
                        <a:lumMod val="20000"/>
                        <a:lumOff val="80000"/>
                      </a:schemeClr>
                    </a:solidFill>
                  </a:tcPr>
                </a:tc>
                <a:tc rowSpan="2">
                  <a:txBody>
                    <a:bodyPr/>
                    <a:lstStyle/>
                    <a:p>
                      <a:pPr algn="ctr"/>
                      <a:r>
                        <a:rPr lang="en-US" sz="1100" dirty="0" smtClean="0">
                          <a:latin typeface="+mj-lt"/>
                        </a:rPr>
                        <a:t>Area</a:t>
                      </a:r>
                      <a:endParaRPr lang="en-US" sz="1100" dirty="0">
                        <a:solidFill>
                          <a:schemeClr val="bg1"/>
                        </a:solidFill>
                        <a:latin typeface="+mj-lt"/>
                      </a:endParaRPr>
                    </a:p>
                  </a:txBody>
                  <a:tcPr anchor="ctr">
                    <a:solidFill>
                      <a:schemeClr val="accent1">
                        <a:lumMod val="20000"/>
                        <a:lumOff val="80000"/>
                      </a:schemeClr>
                    </a:solidFill>
                  </a:tcPr>
                </a:tc>
                <a:tc gridSpan="2">
                  <a:txBody>
                    <a:bodyPr/>
                    <a:lstStyle/>
                    <a:p>
                      <a:pPr algn="ctr"/>
                      <a:r>
                        <a:rPr lang="en-US" sz="1200" dirty="0" smtClean="0">
                          <a:latin typeface="+mj-lt"/>
                        </a:rPr>
                        <a:t>FY 2018</a:t>
                      </a:r>
                      <a:endParaRPr lang="en-US" sz="1200" b="1" dirty="0">
                        <a:latin typeface="+mj-lt"/>
                      </a:endParaRPr>
                    </a:p>
                  </a:txBody>
                  <a:tcPr>
                    <a:solidFill>
                      <a:schemeClr val="accent1">
                        <a:lumMod val="20000"/>
                        <a:lumOff val="80000"/>
                      </a:schemeClr>
                    </a:solidFill>
                  </a:tcPr>
                </a:tc>
                <a:tc hMerge="1">
                  <a:txBody>
                    <a:bodyPr/>
                    <a:lstStyle/>
                    <a:p>
                      <a:endParaRPr lang="en-US" dirty="0"/>
                    </a:p>
                  </a:txBody>
                  <a:tcPr/>
                </a:tc>
                <a:tc gridSpan="2">
                  <a:txBody>
                    <a:bodyPr/>
                    <a:lstStyle/>
                    <a:p>
                      <a:pPr algn="ctr"/>
                      <a:r>
                        <a:rPr lang="en-US" sz="1200" dirty="0" smtClean="0">
                          <a:latin typeface="+mj-lt"/>
                        </a:rPr>
                        <a:t>FY</a:t>
                      </a:r>
                      <a:r>
                        <a:rPr lang="en-US" sz="1200" baseline="0" dirty="0" smtClean="0">
                          <a:latin typeface="+mj-lt"/>
                        </a:rPr>
                        <a:t> 2019</a:t>
                      </a:r>
                      <a:endParaRPr lang="en-US" sz="1200" dirty="0">
                        <a:latin typeface="+mj-lt"/>
                      </a:endParaRPr>
                    </a:p>
                  </a:txBody>
                  <a:tcPr anchor="ctr">
                    <a:solidFill>
                      <a:schemeClr val="accent1">
                        <a:lumMod val="20000"/>
                        <a:lumOff val="80000"/>
                      </a:schemeClr>
                    </a:solidFill>
                  </a:tcPr>
                </a:tc>
                <a:tc hMerge="1">
                  <a:txBody>
                    <a:bodyPr/>
                    <a:lstStyle/>
                    <a:p>
                      <a:endParaRPr lang="en-US" sz="1100" dirty="0">
                        <a:latin typeface="+mj-lt"/>
                      </a:endParaRPr>
                    </a:p>
                  </a:txBody>
                  <a:tcPr/>
                </a:tc>
                <a:tc gridSpan="2">
                  <a:txBody>
                    <a:bodyPr/>
                    <a:lstStyle/>
                    <a:p>
                      <a:pPr algn="ctr"/>
                      <a:r>
                        <a:rPr lang="en-US" sz="1200" dirty="0" smtClean="0">
                          <a:latin typeface="+mj-lt"/>
                        </a:rPr>
                        <a:t>FY 2020</a:t>
                      </a:r>
                      <a:endParaRPr lang="en-US" sz="1200" dirty="0">
                        <a:latin typeface="+mj-lt"/>
                      </a:endParaRPr>
                    </a:p>
                  </a:txBody>
                  <a:tcPr anchor="ctr">
                    <a:solidFill>
                      <a:schemeClr val="accent1">
                        <a:lumMod val="20000"/>
                        <a:lumOff val="80000"/>
                      </a:schemeClr>
                    </a:solidFill>
                  </a:tcPr>
                </a:tc>
                <a:tc hMerge="1">
                  <a:txBody>
                    <a:bodyPr/>
                    <a:lstStyle/>
                    <a:p>
                      <a:endParaRPr lang="en-US" sz="1100" dirty="0">
                        <a:latin typeface="+mj-lt"/>
                      </a:endParaRPr>
                    </a:p>
                  </a:txBody>
                  <a:tcPr/>
                </a:tc>
                <a:tc gridSpan="2">
                  <a:txBody>
                    <a:bodyPr/>
                    <a:lstStyle/>
                    <a:p>
                      <a:pPr algn="ctr"/>
                      <a:r>
                        <a:rPr lang="en-US" sz="1200" dirty="0" smtClean="0">
                          <a:latin typeface="+mj-lt"/>
                        </a:rPr>
                        <a:t>FY 2021</a:t>
                      </a:r>
                      <a:endParaRPr lang="en-US" sz="1200" dirty="0">
                        <a:latin typeface="+mj-lt"/>
                      </a:endParaRPr>
                    </a:p>
                  </a:txBody>
                  <a:tcPr anchor="ctr">
                    <a:solidFill>
                      <a:schemeClr val="accent1">
                        <a:lumMod val="20000"/>
                        <a:lumOff val="80000"/>
                      </a:schemeClr>
                    </a:solidFill>
                  </a:tcPr>
                </a:tc>
                <a:tc hMerge="1">
                  <a:txBody>
                    <a:bodyPr/>
                    <a:lstStyle/>
                    <a:p>
                      <a:endParaRPr lang="en-US" sz="1100" dirty="0">
                        <a:latin typeface="+mj-lt"/>
                      </a:endParaRPr>
                    </a:p>
                  </a:txBody>
                  <a:tcPr/>
                </a:tc>
                <a:tc gridSpan="2">
                  <a:txBody>
                    <a:bodyPr/>
                    <a:lstStyle/>
                    <a:p>
                      <a:pPr algn="ctr"/>
                      <a:r>
                        <a:rPr lang="en-US" sz="1200" dirty="0" smtClean="0">
                          <a:latin typeface="+mj-lt"/>
                        </a:rPr>
                        <a:t>FY 2022</a:t>
                      </a:r>
                      <a:endParaRPr lang="en-US" sz="1200" dirty="0">
                        <a:latin typeface="+mj-lt"/>
                      </a:endParaRPr>
                    </a:p>
                  </a:txBody>
                  <a:tcPr anchor="ctr">
                    <a:solidFill>
                      <a:schemeClr val="accent1">
                        <a:lumMod val="20000"/>
                        <a:lumOff val="80000"/>
                      </a:schemeClr>
                    </a:solidFill>
                  </a:tcPr>
                </a:tc>
                <a:tc hMerge="1">
                  <a:txBody>
                    <a:bodyPr/>
                    <a:lstStyle/>
                    <a:p>
                      <a:endParaRPr lang="en-US" sz="1100" dirty="0">
                        <a:latin typeface="+mj-lt"/>
                      </a:endParaRPr>
                    </a:p>
                  </a:txBody>
                  <a:tcPr/>
                </a:tc>
              </a:tr>
              <a:tr h="235725">
                <a:tc vMerge="1">
                  <a:txBody>
                    <a:bodyPr/>
                    <a:lstStyle/>
                    <a:p>
                      <a:endParaRPr lang="en-US"/>
                    </a:p>
                  </a:txBody>
                  <a:tcPr/>
                </a:tc>
                <a:tc vMerge="1">
                  <a:txBody>
                    <a:bodyPr/>
                    <a:lstStyle/>
                    <a:p>
                      <a:endParaRPr lang="en-US"/>
                    </a:p>
                  </a:txBody>
                  <a:tcPr/>
                </a:tc>
                <a:tc>
                  <a:txBody>
                    <a:bodyPr/>
                    <a:lstStyle/>
                    <a:p>
                      <a:pPr algn="ctr"/>
                      <a:r>
                        <a:rPr lang="en-US" sz="1100" dirty="0" smtClean="0">
                          <a:latin typeface="+mj-lt"/>
                        </a:rPr>
                        <a:t>Units</a:t>
                      </a:r>
                    </a:p>
                  </a:txBody>
                  <a:tcPr anchor="ctr">
                    <a:solidFill>
                      <a:schemeClr val="accent1">
                        <a:lumMod val="20000"/>
                        <a:lumOff val="80000"/>
                      </a:schemeClr>
                    </a:solidFill>
                  </a:tcPr>
                </a:tc>
                <a:tc>
                  <a:txBody>
                    <a:bodyPr/>
                    <a:lstStyle/>
                    <a:p>
                      <a:pPr algn="ctr"/>
                      <a:r>
                        <a:rPr lang="en-US" sz="1100" dirty="0" smtClean="0">
                          <a:latin typeface="+mj-lt"/>
                        </a:rPr>
                        <a:t>Cost</a:t>
                      </a:r>
                      <a:endParaRPr lang="en-US" sz="1100" b="1" dirty="0">
                        <a:solidFill>
                          <a:schemeClr val="bg1"/>
                        </a:solidFill>
                        <a:latin typeface="+mj-lt"/>
                      </a:endParaRPr>
                    </a:p>
                  </a:txBody>
                  <a:tcPr>
                    <a:solidFill>
                      <a:schemeClr val="accent1">
                        <a:lumMod val="20000"/>
                        <a:lumOff val="80000"/>
                      </a:schemeClr>
                    </a:solidFill>
                  </a:tcPr>
                </a:tc>
                <a:tc>
                  <a:txBody>
                    <a:bodyPr/>
                    <a:lstStyle/>
                    <a:p>
                      <a:pPr algn="ctr"/>
                      <a:r>
                        <a:rPr lang="en-US" sz="1100" dirty="0" smtClean="0">
                          <a:latin typeface="+mj-lt"/>
                        </a:rPr>
                        <a:t>Units</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Cost</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Units</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Cost</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Unit</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Cost</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Units</a:t>
                      </a:r>
                      <a:endParaRPr lang="en-US" sz="1100" b="1" dirty="0">
                        <a:solidFill>
                          <a:schemeClr val="bg1"/>
                        </a:solidFill>
                        <a:latin typeface="+mj-lt"/>
                      </a:endParaRPr>
                    </a:p>
                  </a:txBody>
                  <a:tcPr anchor="ctr">
                    <a:solidFill>
                      <a:schemeClr val="accent1">
                        <a:lumMod val="20000"/>
                        <a:lumOff val="80000"/>
                      </a:schemeClr>
                    </a:solidFill>
                  </a:tcPr>
                </a:tc>
                <a:tc>
                  <a:txBody>
                    <a:bodyPr/>
                    <a:lstStyle/>
                    <a:p>
                      <a:pPr algn="ctr"/>
                      <a:r>
                        <a:rPr lang="en-US" sz="1100" dirty="0" smtClean="0">
                          <a:latin typeface="+mj-lt"/>
                        </a:rPr>
                        <a:t>Cost</a:t>
                      </a:r>
                      <a:endParaRPr lang="en-US" sz="1100" b="1" dirty="0">
                        <a:solidFill>
                          <a:schemeClr val="bg1"/>
                        </a:solidFill>
                        <a:latin typeface="+mj-lt"/>
                      </a:endParaRPr>
                    </a:p>
                  </a:txBody>
                  <a:tcPr anchor="ctr">
                    <a:solidFill>
                      <a:schemeClr val="accent1">
                        <a:lumMod val="20000"/>
                        <a:lumOff val="80000"/>
                      </a:schemeClr>
                    </a:solidFill>
                  </a:tcPr>
                </a:tc>
              </a:tr>
              <a:tr h="365760">
                <a:tc>
                  <a:txBody>
                    <a:bodyPr/>
                    <a:lstStyle/>
                    <a:p>
                      <a:r>
                        <a:rPr lang="en-US" sz="1100" dirty="0" smtClean="0">
                          <a:latin typeface="+mj-lt"/>
                        </a:rPr>
                        <a:t>Replace 40 ft. FR buses</a:t>
                      </a:r>
                    </a:p>
                  </a:txBody>
                  <a:tcPr anchor="ctr"/>
                </a:tc>
                <a:tc>
                  <a:txBody>
                    <a:bodyPr/>
                    <a:lstStyle/>
                    <a:p>
                      <a:pPr algn="ctr"/>
                      <a:r>
                        <a:rPr lang="en-US" sz="1100" dirty="0" smtClean="0">
                          <a:latin typeface="+mj-lt"/>
                        </a:rPr>
                        <a:t>U</a:t>
                      </a:r>
                      <a:endParaRPr lang="en-US" sz="1100" dirty="0">
                        <a:latin typeface="+mj-lt"/>
                      </a:endParaRPr>
                    </a:p>
                  </a:txBody>
                  <a:tcPr anchor="ctr"/>
                </a:tc>
                <a:tc>
                  <a:txBody>
                    <a:bodyPr/>
                    <a:lstStyle/>
                    <a:p>
                      <a:pPr algn="ctr"/>
                      <a:r>
                        <a:rPr lang="en-US" sz="1100" dirty="0" smtClean="0">
                          <a:latin typeface="+mj-lt"/>
                        </a:rPr>
                        <a:t>2</a:t>
                      </a:r>
                      <a:endParaRPr lang="en-US" sz="1100" dirty="0">
                        <a:latin typeface="+mj-lt"/>
                      </a:endParaRPr>
                    </a:p>
                  </a:txBody>
                  <a:tcPr anchor="ctr"/>
                </a:tc>
                <a:tc>
                  <a:txBody>
                    <a:bodyPr/>
                    <a:lstStyle/>
                    <a:p>
                      <a:pPr algn="r"/>
                      <a:r>
                        <a:rPr lang="en-US" sz="1100" dirty="0" smtClean="0">
                          <a:latin typeface="+mj-lt"/>
                        </a:rPr>
                        <a:t>$1,000,000 </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r>
              <a:tr h="365760">
                <a:tc>
                  <a:txBody>
                    <a:bodyPr/>
                    <a:lstStyle/>
                    <a:p>
                      <a:r>
                        <a:rPr lang="en-US" sz="1100" dirty="0" smtClean="0">
                          <a:latin typeface="+mj-lt"/>
                        </a:rPr>
                        <a:t>Replace Minivan w/ADA option</a:t>
                      </a:r>
                    </a:p>
                  </a:txBody>
                  <a:tcPr anchor="ctr"/>
                </a:tc>
                <a:tc>
                  <a:txBody>
                    <a:bodyPr/>
                    <a:lstStyle/>
                    <a:p>
                      <a:pPr algn="ctr"/>
                      <a:r>
                        <a:rPr lang="en-US" sz="1100" dirty="0" smtClean="0">
                          <a:latin typeface="+mj-lt"/>
                        </a:rPr>
                        <a:t>R</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r>
                        <a:rPr lang="en-US" sz="1100" dirty="0" smtClean="0">
                          <a:latin typeface="+mj-lt"/>
                        </a:rPr>
                        <a:t>2</a:t>
                      </a:r>
                      <a:endParaRPr lang="en-US" sz="1100" dirty="0">
                        <a:latin typeface="+mj-lt"/>
                      </a:endParaRPr>
                    </a:p>
                  </a:txBody>
                  <a:tcPr anchor="ctr"/>
                </a:tc>
                <a:tc>
                  <a:txBody>
                    <a:bodyPr/>
                    <a:lstStyle/>
                    <a:p>
                      <a:pPr algn="r"/>
                      <a:r>
                        <a:rPr lang="en-US" sz="1100" dirty="0" smtClean="0">
                          <a:latin typeface="+mj-lt"/>
                        </a:rPr>
                        <a:t>$94,500 </a:t>
                      </a: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r>
              <a:tr h="365760">
                <a:tc>
                  <a:txBody>
                    <a:bodyPr/>
                    <a:lstStyle/>
                    <a:p>
                      <a:r>
                        <a:rPr lang="en-US" sz="1100" dirty="0" smtClean="0">
                          <a:latin typeface="+mj-lt"/>
                        </a:rPr>
                        <a:t>Replace LTV w/lift (20 ft.)</a:t>
                      </a:r>
                    </a:p>
                  </a:txBody>
                  <a:tcPr anchor="ctr"/>
                </a:tc>
                <a:tc>
                  <a:txBody>
                    <a:bodyPr/>
                    <a:lstStyle/>
                    <a:p>
                      <a:pPr algn="ctr"/>
                      <a:r>
                        <a:rPr lang="en-US" sz="1100" dirty="0" smtClean="0">
                          <a:latin typeface="+mj-lt"/>
                        </a:rPr>
                        <a:t>S</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r>
                        <a:rPr lang="en-US" sz="1100" dirty="0" smtClean="0">
                          <a:latin typeface="+mj-lt"/>
                        </a:rPr>
                        <a:t>3</a:t>
                      </a:r>
                      <a:endParaRPr lang="en-US" sz="1100" dirty="0">
                        <a:latin typeface="+mj-lt"/>
                      </a:endParaRPr>
                    </a:p>
                  </a:txBody>
                  <a:tcPr anchor="ctr"/>
                </a:tc>
                <a:tc>
                  <a:txBody>
                    <a:bodyPr/>
                    <a:lstStyle/>
                    <a:p>
                      <a:pPr algn="r"/>
                      <a:r>
                        <a:rPr lang="en-US" sz="1100" dirty="0" smtClean="0">
                          <a:latin typeface="+mj-lt"/>
                        </a:rPr>
                        <a:t>$184,500</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r>
                        <a:rPr lang="en-US" sz="1100" dirty="0" smtClean="0">
                          <a:latin typeface="+mj-lt"/>
                        </a:rPr>
                        <a:t>3</a:t>
                      </a:r>
                      <a:endParaRPr lang="en-US" sz="1100" dirty="0">
                        <a:latin typeface="+mj-lt"/>
                      </a:endParaRPr>
                    </a:p>
                  </a:txBody>
                  <a:tcPr anchor="ctr"/>
                </a:tc>
                <a:tc>
                  <a:txBody>
                    <a:bodyPr/>
                    <a:lstStyle/>
                    <a:p>
                      <a:pPr algn="r"/>
                      <a:r>
                        <a:rPr lang="en-US" sz="1100" dirty="0" smtClean="0">
                          <a:latin typeface="+mj-lt"/>
                        </a:rPr>
                        <a:t>$198,000</a:t>
                      </a:r>
                      <a:endParaRPr lang="en-US" sz="1100" dirty="0">
                        <a:latin typeface="+mj-lt"/>
                      </a:endParaRPr>
                    </a:p>
                  </a:txBody>
                  <a:tcPr anchor="ctr"/>
                </a:tc>
              </a:tr>
              <a:tr h="365760">
                <a:tc>
                  <a:txBody>
                    <a:bodyPr/>
                    <a:lstStyle/>
                    <a:p>
                      <a:r>
                        <a:rPr lang="en-US" sz="1100" dirty="0" smtClean="0">
                          <a:latin typeface="+mj-lt"/>
                        </a:rPr>
                        <a:t>Replace bus stop poles &amp; signs</a:t>
                      </a:r>
                    </a:p>
                  </a:txBody>
                  <a:tcPr anchor="ctr"/>
                </a:tc>
                <a:tc>
                  <a:txBody>
                    <a:bodyPr/>
                    <a:lstStyle/>
                    <a:p>
                      <a:pPr algn="ctr"/>
                      <a:r>
                        <a:rPr lang="en-US" sz="1100" dirty="0" smtClean="0">
                          <a:latin typeface="+mj-lt"/>
                        </a:rPr>
                        <a:t>U</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r>
                        <a:rPr lang="en-US" sz="1100" dirty="0" smtClean="0">
                          <a:latin typeface="+mj-lt"/>
                        </a:rPr>
                        <a:t>150</a:t>
                      </a:r>
                      <a:endParaRPr lang="en-US" sz="1100" dirty="0">
                        <a:latin typeface="+mj-lt"/>
                      </a:endParaRPr>
                    </a:p>
                  </a:txBody>
                  <a:tcPr anchor="ctr"/>
                </a:tc>
                <a:tc>
                  <a:txBody>
                    <a:bodyPr/>
                    <a:lstStyle/>
                    <a:p>
                      <a:pPr algn="r"/>
                      <a:r>
                        <a:rPr lang="en-US" sz="1100" dirty="0" smtClean="0">
                          <a:latin typeface="+mj-lt"/>
                        </a:rPr>
                        <a:t> $8,250 </a:t>
                      </a: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r>
              <a:tr h="365760">
                <a:tc>
                  <a:txBody>
                    <a:bodyPr/>
                    <a:lstStyle/>
                    <a:p>
                      <a:r>
                        <a:rPr lang="en-US" sz="1100" b="1" dirty="0" smtClean="0">
                          <a:latin typeface="+mj-lt"/>
                        </a:rPr>
                        <a:t>Capital</a:t>
                      </a:r>
                      <a:r>
                        <a:rPr lang="en-US" sz="1100" b="1" baseline="0" dirty="0" smtClean="0">
                          <a:latin typeface="+mj-lt"/>
                        </a:rPr>
                        <a:t> Improvements Sub-Total</a:t>
                      </a:r>
                      <a:endParaRPr lang="en-US" sz="1100" b="1" dirty="0">
                        <a:latin typeface="+mj-lt"/>
                      </a:endParaRPr>
                    </a:p>
                  </a:txBody>
                  <a:tcPr anchor="ctr"/>
                </a:tc>
                <a:tc>
                  <a:txBody>
                    <a:bodyPr/>
                    <a:lstStyle/>
                    <a:p>
                      <a:pPr algn="ct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r>
                        <a:rPr lang="en-US" sz="1100" dirty="0" smtClean="0">
                          <a:latin typeface="+mj-lt"/>
                        </a:rPr>
                        <a:t>$1,000,000</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r>
                        <a:rPr lang="en-US" sz="1100" dirty="0" smtClean="0">
                          <a:latin typeface="+mj-lt"/>
                        </a:rPr>
                        <a:t> $192,750 </a:t>
                      </a:r>
                    </a:p>
                  </a:txBody>
                  <a:tcPr anchor="ctr"/>
                </a:tc>
                <a:tc>
                  <a:txBody>
                    <a:bodyPr/>
                    <a:lstStyle/>
                    <a:p>
                      <a:pPr algn="ctr"/>
                      <a:endParaRPr lang="en-US" sz="1100" dirty="0">
                        <a:latin typeface="+mj-lt"/>
                      </a:endParaRPr>
                    </a:p>
                  </a:txBody>
                  <a:tcPr anchor="ctr"/>
                </a:tc>
                <a:tc>
                  <a:txBody>
                    <a:bodyPr/>
                    <a:lstStyle/>
                    <a:p>
                      <a:pPr algn="r"/>
                      <a:r>
                        <a:rPr lang="en-US" sz="1100" dirty="0" smtClean="0">
                          <a:latin typeface="+mj-lt"/>
                        </a:rPr>
                        <a:t>$94,500</a:t>
                      </a: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endParaRPr lang="en-US" sz="1100" dirty="0">
                        <a:latin typeface="+mj-lt"/>
                      </a:endParaRPr>
                    </a:p>
                  </a:txBody>
                  <a:tcPr anchor="ctr"/>
                </a:tc>
                <a:tc>
                  <a:txBody>
                    <a:bodyPr/>
                    <a:lstStyle/>
                    <a:p>
                      <a:pPr algn="ctr"/>
                      <a:endParaRPr lang="en-US" sz="1100" dirty="0">
                        <a:latin typeface="+mj-lt"/>
                      </a:endParaRPr>
                    </a:p>
                  </a:txBody>
                  <a:tcPr anchor="ctr"/>
                </a:tc>
                <a:tc>
                  <a:txBody>
                    <a:bodyPr/>
                    <a:lstStyle/>
                    <a:p>
                      <a:pPr algn="r"/>
                      <a:r>
                        <a:rPr lang="en-US" sz="1100" dirty="0" smtClean="0">
                          <a:latin typeface="+mj-lt"/>
                        </a:rPr>
                        <a:t>$198,000</a:t>
                      </a:r>
                      <a:endParaRPr lang="en-US" sz="1100" dirty="0">
                        <a:latin typeface="+mj-lt"/>
                      </a:endParaRPr>
                    </a:p>
                  </a:txBody>
                  <a:tcPr anchor="ctr"/>
                </a:tc>
              </a:tr>
              <a:tr h="365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mj-lt"/>
                          <a:ea typeface="+mn-ea"/>
                          <a:cs typeface="+mn-cs"/>
                        </a:rPr>
                        <a:t>Capital</a:t>
                      </a:r>
                      <a:r>
                        <a:rPr lang="en-US" sz="1100" b="1" kern="1200" baseline="0" dirty="0" smtClean="0">
                          <a:solidFill>
                            <a:schemeClr val="dk1"/>
                          </a:solidFill>
                          <a:latin typeface="+mj-lt"/>
                          <a:ea typeface="+mn-ea"/>
                          <a:cs typeface="+mn-cs"/>
                        </a:rPr>
                        <a:t> Improvements – Total</a:t>
                      </a:r>
                      <a:endParaRPr lang="en-US" sz="1100" b="1" kern="1200" dirty="0" smtClean="0">
                        <a:solidFill>
                          <a:schemeClr val="dk1"/>
                        </a:solidFill>
                        <a:latin typeface="+mj-lt"/>
                        <a:ea typeface="+mn-ea"/>
                        <a:cs typeface="+mn-cs"/>
                      </a:endParaRPr>
                    </a:p>
                  </a:txBody>
                  <a:tcPr anchor="ctr"/>
                </a:tc>
                <a:tc gridSpan="11">
                  <a:txBody>
                    <a:bodyPr/>
                    <a:lstStyle/>
                    <a:p>
                      <a:pPr algn="r"/>
                      <a:r>
                        <a:rPr lang="en-US" sz="1100" dirty="0" smtClean="0">
                          <a:latin typeface="+mj-lt"/>
                        </a:rPr>
                        <a:t> </a:t>
                      </a:r>
                      <a:r>
                        <a:rPr lang="en-US" sz="1100" b="1" dirty="0" smtClean="0">
                          <a:latin typeface="+mj-lt"/>
                        </a:rPr>
                        <a:t> $1,485,250 </a:t>
                      </a: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r"/>
                      <a:endParaRPr lang="en-US" sz="1100" b="1" dirty="0" smtClean="0">
                        <a:latin typeface="+mj-lt"/>
                      </a:endParaRPr>
                    </a:p>
                  </a:txBody>
                  <a:tcPr anchor="ctr"/>
                </a:tc>
                <a:tc hMerge="1">
                  <a:txBody>
                    <a:bodyPr/>
                    <a:lstStyle/>
                    <a:p>
                      <a:pPr algn="r"/>
                      <a:endParaRPr lang="en-US" sz="1100" dirty="0">
                        <a:latin typeface="+mj-lt"/>
                      </a:endParaRPr>
                    </a:p>
                  </a:txBody>
                  <a:tcPr anchor="ctr"/>
                </a:tc>
              </a:tr>
              <a:tr h="365760">
                <a:tc>
                  <a:txBody>
                    <a:bodyPr/>
                    <a:lstStyle/>
                    <a:p>
                      <a:r>
                        <a:rPr lang="en-US" sz="1100" b="1" dirty="0" smtClean="0">
                          <a:latin typeface="+mj-lt"/>
                        </a:rPr>
                        <a:t>Dedicated</a:t>
                      </a:r>
                      <a:r>
                        <a:rPr lang="en-US" sz="1100" b="1" baseline="0" dirty="0" smtClean="0">
                          <a:latin typeface="+mj-lt"/>
                        </a:rPr>
                        <a:t> – Urban</a:t>
                      </a:r>
                      <a:endParaRPr lang="en-US" sz="1100" b="1" dirty="0">
                        <a:latin typeface="+mj-lt"/>
                      </a:endParaRPr>
                    </a:p>
                  </a:txBody>
                  <a:tcPr anchor="ctr"/>
                </a:tc>
                <a:tc gridSpan="11">
                  <a:txBody>
                    <a:bodyPr/>
                    <a:lstStyle/>
                    <a:p>
                      <a:pPr algn="r"/>
                      <a:r>
                        <a:rPr lang="en-US" sz="1100" b="1" dirty="0" smtClean="0">
                          <a:latin typeface="+mj-lt"/>
                        </a:rPr>
                        <a:t>  $1,008,250 </a:t>
                      </a: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r>
              <a:tr h="365760">
                <a:tc>
                  <a:txBody>
                    <a:bodyPr/>
                    <a:lstStyle/>
                    <a:p>
                      <a:r>
                        <a:rPr lang="en-US" sz="1100" b="1" dirty="0" smtClean="0">
                          <a:latin typeface="+mj-lt"/>
                        </a:rPr>
                        <a:t>Dedicated – Rural</a:t>
                      </a:r>
                      <a:endParaRPr lang="en-US" sz="1100" b="1" dirty="0">
                        <a:latin typeface="+mj-lt"/>
                      </a:endParaRPr>
                    </a:p>
                  </a:txBody>
                  <a:tcPr anchor="ctr"/>
                </a:tc>
                <a:tc gridSpan="11">
                  <a:txBody>
                    <a:bodyPr/>
                    <a:lstStyle/>
                    <a:p>
                      <a:pPr algn="r"/>
                      <a:r>
                        <a:rPr lang="en-US" sz="1100" b="1" dirty="0" smtClean="0">
                          <a:latin typeface="+mj-lt"/>
                        </a:rPr>
                        <a:t>  $94,500 </a:t>
                      </a: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r>
              <a:tr h="365760">
                <a:tc>
                  <a:txBody>
                    <a:bodyPr/>
                    <a:lstStyle/>
                    <a:p>
                      <a:r>
                        <a:rPr lang="en-US" sz="1100" b="1" dirty="0" smtClean="0">
                          <a:latin typeface="+mj-lt"/>
                        </a:rPr>
                        <a:t>Capital – Shared (Allocated)</a:t>
                      </a:r>
                      <a:endParaRPr lang="en-US" sz="1100" b="1" dirty="0">
                        <a:latin typeface="+mj-lt"/>
                      </a:endParaRPr>
                    </a:p>
                  </a:txBody>
                  <a:tcPr anchor="ctr"/>
                </a:tc>
                <a:tc gridSpan="11">
                  <a:txBody>
                    <a:bodyPr/>
                    <a:lstStyle/>
                    <a:p>
                      <a:pPr algn="r"/>
                      <a:r>
                        <a:rPr lang="en-US" sz="1100" b="1" dirty="0" smtClean="0">
                          <a:latin typeface="+mj-lt"/>
                        </a:rPr>
                        <a:t>  $382,500 </a:t>
                      </a: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c hMerge="1">
                  <a:txBody>
                    <a:bodyPr/>
                    <a:lstStyle/>
                    <a:p>
                      <a:pPr algn="ctr"/>
                      <a:endParaRPr lang="en-US" sz="1100" dirty="0">
                        <a:latin typeface="+mj-lt"/>
                      </a:endParaRPr>
                    </a:p>
                  </a:txBody>
                  <a:tcPr anchor="ctr"/>
                </a:tc>
                <a:tc hMerge="1">
                  <a:txBody>
                    <a:bodyPr/>
                    <a:lstStyle/>
                    <a:p>
                      <a:pPr algn="r"/>
                      <a:endParaRPr lang="en-US" sz="1100" dirty="0">
                        <a:latin typeface="+mj-lt"/>
                      </a:endParaRPr>
                    </a:p>
                  </a:txBody>
                  <a:tcPr anchor="ctr"/>
                </a:tc>
              </a:tr>
            </a:tbl>
          </a:graphicData>
        </a:graphic>
      </p:graphicFrame>
      <p:sp>
        <p:nvSpPr>
          <p:cNvPr id="5" name="TextBox 4"/>
          <p:cNvSpPr txBox="1"/>
          <p:nvPr/>
        </p:nvSpPr>
        <p:spPr>
          <a:xfrm>
            <a:off x="249382" y="5412509"/>
            <a:ext cx="1531701" cy="923330"/>
          </a:xfrm>
          <a:prstGeom prst="rect">
            <a:avLst/>
          </a:prstGeom>
          <a:noFill/>
        </p:spPr>
        <p:txBody>
          <a:bodyPr wrap="none" rtlCol="0">
            <a:spAutoFit/>
          </a:bodyPr>
          <a:lstStyle/>
          <a:p>
            <a:r>
              <a:rPr lang="en-US" sz="1800" b="1" dirty="0" smtClean="0">
                <a:latin typeface="+mj-lt"/>
              </a:rPr>
              <a:t>U = Urbanized</a:t>
            </a:r>
          </a:p>
          <a:p>
            <a:r>
              <a:rPr lang="en-US" sz="1800" b="1" dirty="0" smtClean="0">
                <a:latin typeface="+mj-lt"/>
              </a:rPr>
              <a:t>R = Rural</a:t>
            </a:r>
          </a:p>
          <a:p>
            <a:r>
              <a:rPr lang="en-US" sz="1800" b="1" dirty="0" smtClean="0">
                <a:latin typeface="+mj-lt"/>
              </a:rPr>
              <a:t>S = Shared</a:t>
            </a:r>
            <a:endParaRPr lang="en-US" sz="1800" b="1" dirty="0">
              <a:latin typeface="+mj-lt"/>
            </a:endParaRPr>
          </a:p>
        </p:txBody>
      </p:sp>
    </p:spTree>
    <p:extLst>
      <p:ext uri="{BB962C8B-B14F-4D97-AF65-F5344CB8AC3E}">
        <p14:creationId xmlns:p14="http://schemas.microsoft.com/office/powerpoint/2010/main" val="149610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Consider</a:t>
            </a:r>
          </a:p>
          <a:p>
            <a:pPr>
              <a:lnSpc>
                <a:spcPct val="90000"/>
              </a:lnSpc>
            </a:pPr>
            <a:endParaRPr lang="en-US" altLang="en-US" sz="3200" dirty="0"/>
          </a:p>
          <a:p>
            <a:pPr>
              <a:lnSpc>
                <a:spcPct val="90000"/>
              </a:lnSpc>
            </a:pPr>
            <a:endParaRPr lang="en-US" altLang="en-US" sz="3200" dirty="0"/>
          </a:p>
          <a:p>
            <a:pPr>
              <a:lnSpc>
                <a:spcPct val="90000"/>
              </a:lnSpc>
            </a:pPr>
            <a:endParaRPr lang="en-US" altLang="en-US" sz="3200" dirty="0"/>
          </a:p>
          <a:p>
            <a:pPr>
              <a:lnSpc>
                <a:spcPct val="90000"/>
              </a:lnSpc>
            </a:pPr>
            <a:endParaRPr lang="en-US" altLang="en-US" sz="3200" dirty="0"/>
          </a:p>
          <a:p>
            <a:pPr>
              <a:lnSpc>
                <a:spcPct val="90000"/>
              </a:lnSpc>
            </a:pPr>
            <a:endParaRPr lang="en-US" altLang="en-US" sz="3200" dirty="0"/>
          </a:p>
          <a:p>
            <a:pPr>
              <a:lnSpc>
                <a:spcPct val="90000"/>
              </a:lnSpc>
            </a:pPr>
            <a:endParaRPr lang="en-US" altLang="en-US" sz="3200" dirty="0"/>
          </a:p>
          <a:p>
            <a:pPr>
              <a:lnSpc>
                <a:spcPct val="90000"/>
              </a:lnSpc>
            </a:pPr>
            <a:endParaRPr lang="en-US" altLang="en-US" sz="3200" dirty="0"/>
          </a:p>
          <a:p>
            <a:pPr>
              <a:lnSpc>
                <a:spcPct val="90000"/>
              </a:lnSpc>
            </a:pPr>
            <a:r>
              <a:rPr lang="en-US" altLang="en-US" sz="3200" dirty="0"/>
              <a:t>How Do We Allocate This Trip?</a:t>
            </a:r>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a:t>
            </a:fld>
            <a:r>
              <a:rPr lang="en-US" sz="1400" dirty="0"/>
              <a:t> of </a:t>
            </a:r>
            <a:r>
              <a:rPr lang="en-US" sz="1400" dirty="0" smtClean="0"/>
              <a:t>170</a:t>
            </a:r>
            <a:endParaRPr lang="en-US" sz="1400" dirty="0"/>
          </a:p>
        </p:txBody>
      </p:sp>
      <p:sp>
        <p:nvSpPr>
          <p:cNvPr id="7" name="Rectangle 6"/>
          <p:cNvSpPr/>
          <p:nvPr/>
        </p:nvSpPr>
        <p:spPr>
          <a:xfrm>
            <a:off x="3195270" y="1781659"/>
            <a:ext cx="5500060" cy="365097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352084" y="3168247"/>
            <a:ext cx="399011" cy="4023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809823" y="2657435"/>
            <a:ext cx="2464904" cy="2498035"/>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a:cxnSpLocks/>
            <a:endCxn id="9" idx="5"/>
          </p:cNvCxnSpPr>
          <p:nvPr/>
        </p:nvCxnSpPr>
        <p:spPr>
          <a:xfrm flipH="1" flipV="1">
            <a:off x="4692661" y="3511662"/>
            <a:ext cx="2763514" cy="1103520"/>
          </a:xfrm>
          <a:prstGeom prst="line">
            <a:avLst/>
          </a:prstGeom>
        </p:spPr>
        <p:style>
          <a:lnRef idx="3">
            <a:schemeClr val="accent2"/>
          </a:lnRef>
          <a:fillRef idx="0">
            <a:schemeClr val="accent2"/>
          </a:fillRef>
          <a:effectRef idx="2">
            <a:schemeClr val="accent2"/>
          </a:effectRef>
          <a:fontRef idx="minor">
            <a:schemeClr val="tx1"/>
          </a:fontRef>
        </p:style>
      </p:cxnSp>
      <p:grpSp>
        <p:nvGrpSpPr>
          <p:cNvPr id="6" name="Group 5"/>
          <p:cNvGrpSpPr/>
          <p:nvPr/>
        </p:nvGrpSpPr>
        <p:grpSpPr>
          <a:xfrm>
            <a:off x="6621055" y="3548224"/>
            <a:ext cx="1023300" cy="1257974"/>
            <a:chOff x="5599407" y="4082878"/>
            <a:chExt cx="889003" cy="1206397"/>
          </a:xfrm>
        </p:grpSpPr>
        <p:sp>
          <p:nvSpPr>
            <p:cNvPr id="14" name="Oval 13"/>
            <p:cNvSpPr/>
            <p:nvPr/>
          </p:nvSpPr>
          <p:spPr>
            <a:xfrm>
              <a:off x="6089399" y="4886939"/>
              <a:ext cx="399011" cy="4023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cxnSpLocks/>
              <a:stCxn id="14" idx="1"/>
              <a:endCxn id="12" idx="5"/>
            </p:cNvCxnSpPr>
            <p:nvPr/>
          </p:nvCxnSpPr>
          <p:spPr>
            <a:xfrm flipH="1" flipV="1">
              <a:off x="5599407" y="4082878"/>
              <a:ext cx="548426" cy="862983"/>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9" name="Group 18"/>
          <p:cNvGrpSpPr/>
          <p:nvPr/>
        </p:nvGrpSpPr>
        <p:grpSpPr>
          <a:xfrm>
            <a:off x="4707879" y="3204810"/>
            <a:ext cx="1971608" cy="402336"/>
            <a:chOff x="4707879" y="3204810"/>
            <a:chExt cx="1971608" cy="402336"/>
          </a:xfrm>
        </p:grpSpPr>
        <p:cxnSp>
          <p:nvCxnSpPr>
            <p:cNvPr id="11" name="Straight Connector 10"/>
            <p:cNvCxnSpPr>
              <a:stCxn id="9" idx="6"/>
            </p:cNvCxnSpPr>
            <p:nvPr/>
          </p:nvCxnSpPr>
          <p:spPr>
            <a:xfrm>
              <a:off x="4707879" y="3379175"/>
              <a:ext cx="1772103" cy="3026"/>
            </a:xfrm>
            <a:prstGeom prst="line">
              <a:avLst/>
            </a:prstGeom>
          </p:spPr>
          <p:style>
            <a:lnRef idx="3">
              <a:schemeClr val="accent2"/>
            </a:lnRef>
            <a:fillRef idx="0">
              <a:schemeClr val="accent2"/>
            </a:fillRef>
            <a:effectRef idx="2">
              <a:schemeClr val="accent2"/>
            </a:effectRef>
            <a:fontRef idx="minor">
              <a:schemeClr val="tx1"/>
            </a:fontRef>
          </p:style>
        </p:cxnSp>
        <p:sp>
          <p:nvSpPr>
            <p:cNvPr id="12" name="Oval 11"/>
            <p:cNvSpPr/>
            <p:nvPr/>
          </p:nvSpPr>
          <p:spPr>
            <a:xfrm>
              <a:off x="6280476" y="3204810"/>
              <a:ext cx="399011" cy="4023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4789610" y="1906717"/>
            <a:ext cx="2173356" cy="461665"/>
          </a:xfrm>
          <a:prstGeom prst="rect">
            <a:avLst/>
          </a:prstGeom>
          <a:noFill/>
        </p:spPr>
        <p:txBody>
          <a:bodyPr wrap="square" rtlCol="0">
            <a:spAutoFit/>
          </a:bodyPr>
          <a:lstStyle/>
          <a:p>
            <a:pPr algn="ctr"/>
            <a:r>
              <a:rPr lang="en-US" b="1" dirty="0">
                <a:latin typeface="+mj-lt"/>
              </a:rPr>
              <a:t>Smith County</a:t>
            </a:r>
          </a:p>
        </p:txBody>
      </p:sp>
      <p:sp>
        <p:nvSpPr>
          <p:cNvPr id="17" name="TextBox 16"/>
          <p:cNvSpPr txBox="1"/>
          <p:nvPr/>
        </p:nvSpPr>
        <p:spPr>
          <a:xfrm>
            <a:off x="6962965" y="3607146"/>
            <a:ext cx="2365713" cy="461665"/>
          </a:xfrm>
          <a:prstGeom prst="rect">
            <a:avLst/>
          </a:prstGeom>
          <a:noFill/>
        </p:spPr>
        <p:txBody>
          <a:bodyPr wrap="square" rtlCol="0">
            <a:spAutoFit/>
          </a:bodyPr>
          <a:lstStyle/>
          <a:p>
            <a:pPr algn="ctr"/>
            <a:r>
              <a:rPr lang="en-US" b="1" dirty="0">
                <a:latin typeface="+mj-lt"/>
              </a:rPr>
              <a:t>Collinsville UZA </a:t>
            </a:r>
          </a:p>
        </p:txBody>
      </p:sp>
      <p:sp>
        <p:nvSpPr>
          <p:cNvPr id="2" name="Action Button: Custom 1">
            <a:hlinkClick r:id="rId3" action="ppaction://hlinksldjump" highlightClick="1"/>
          </p:cNvPr>
          <p:cNvSpPr/>
          <p:nvPr/>
        </p:nvSpPr>
        <p:spPr>
          <a:xfrm>
            <a:off x="7342909" y="6031345"/>
            <a:ext cx="931818" cy="277091"/>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Slide 100</a:t>
            </a:r>
            <a:endParaRPr lang="en-US" sz="1200" b="1" dirty="0"/>
          </a:p>
        </p:txBody>
      </p:sp>
    </p:spTree>
    <p:extLst>
      <p:ext uri="{BB962C8B-B14F-4D97-AF65-F5344CB8AC3E}">
        <p14:creationId xmlns:p14="http://schemas.microsoft.com/office/powerpoint/2010/main" val="15429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Work With a </a:t>
            </a:r>
            <a:r>
              <a:rPr lang="en-US" altLang="en-US" sz="3200" u="sng" dirty="0"/>
              <a:t>Five-Year Cycle</a:t>
            </a:r>
            <a:r>
              <a:rPr lang="en-US" altLang="en-US" sz="3200" dirty="0"/>
              <a:t>, Not Individual Grant Years</a:t>
            </a:r>
          </a:p>
          <a:p>
            <a:pPr lvl="1">
              <a:lnSpc>
                <a:spcPct val="90000"/>
              </a:lnSpc>
            </a:pPr>
            <a:r>
              <a:rPr lang="en-US" altLang="en-US" sz="2800" dirty="0" smtClean="0"/>
              <a:t>Over the Five Year Period, Some Capital is Dedicated to Urban or Rural Area – No Allocation is Necessary</a:t>
            </a:r>
          </a:p>
          <a:p>
            <a:pPr lvl="1">
              <a:lnSpc>
                <a:spcPct val="90000"/>
              </a:lnSpc>
            </a:pPr>
            <a:r>
              <a:rPr lang="en-US" altLang="en-US" sz="2800" dirty="0" smtClean="0"/>
              <a:t>However, Some Vehicles Are to be Shared Between Urban Complementary Paratransit and Rural Demand Response</a:t>
            </a:r>
          </a:p>
          <a:p>
            <a:pPr lvl="2">
              <a:lnSpc>
                <a:spcPct val="90000"/>
              </a:lnSpc>
            </a:pPr>
            <a:r>
              <a:rPr lang="en-US" altLang="en-US" sz="2400" dirty="0" smtClean="0"/>
              <a:t>Six (6) Vehicles @ $382,500</a:t>
            </a:r>
          </a:p>
          <a:p>
            <a:pPr lvl="2">
              <a:lnSpc>
                <a:spcPct val="90000"/>
              </a:lnSpc>
            </a:pP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1205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Establish Targets for Five Years</a:t>
            </a:r>
          </a:p>
          <a:p>
            <a:pPr>
              <a:lnSpc>
                <a:spcPct val="90000"/>
              </a:lnSpc>
            </a:pPr>
            <a:endParaRPr lang="en-US" altLang="en-US" sz="3200" dirty="0"/>
          </a:p>
          <a:p>
            <a:pPr lvl="1">
              <a:lnSpc>
                <a:spcPct val="90000"/>
              </a:lnSpc>
            </a:pPr>
            <a:endParaRPr lang="en-US" altLang="en-US" sz="2800" dirty="0" smtClean="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161</a:t>
            </a:fld>
            <a:r>
              <a:rPr lang="en-US" sz="1400" dirty="0"/>
              <a:t> of </a:t>
            </a:r>
            <a:r>
              <a:rPr lang="en-US" sz="1400" dirty="0" smtClean="0"/>
              <a:t>170</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2063857003"/>
              </p:ext>
            </p:extLst>
          </p:nvPr>
        </p:nvGraphicFramePr>
        <p:xfrm>
          <a:off x="2225965" y="2410688"/>
          <a:ext cx="4858327" cy="3472874"/>
        </p:xfrm>
        <a:graphic>
          <a:graphicData uri="http://schemas.openxmlformats.org/drawingml/2006/table">
            <a:tbl>
              <a:tblPr firstRow="1" bandRow="1">
                <a:tableStyleId>{5C22544A-7EE6-4342-B048-85BDC9FD1C3A}</a:tableStyleId>
              </a:tblPr>
              <a:tblGrid>
                <a:gridCol w="3096239"/>
                <a:gridCol w="1762088"/>
              </a:tblGrid>
              <a:tr h="418418">
                <a:tc gridSpan="2">
                  <a:txBody>
                    <a:bodyPr/>
                    <a:lstStyle/>
                    <a:p>
                      <a:pPr algn="ctr"/>
                      <a:r>
                        <a:rPr lang="en-US" sz="2000" dirty="0" smtClean="0">
                          <a:latin typeface="+mj-lt"/>
                        </a:rPr>
                        <a:t>Target Split</a:t>
                      </a:r>
                      <a:endParaRPr lang="en-US" sz="2000" dirty="0">
                        <a:latin typeface="+mj-lt"/>
                      </a:endParaRPr>
                    </a:p>
                  </a:txBody>
                  <a:tcPr/>
                </a:tc>
                <a:tc hMerge="1">
                  <a:txBody>
                    <a:bodyPr/>
                    <a:lstStyle/>
                    <a:p>
                      <a:endParaRPr lang="en-US" dirty="0">
                        <a:latin typeface="+mj-lt"/>
                      </a:endParaRPr>
                    </a:p>
                  </a:txBody>
                  <a:tcPr/>
                </a:tc>
              </a:tr>
              <a:tr h="509076">
                <a:tc>
                  <a:txBody>
                    <a:bodyPr/>
                    <a:lstStyle/>
                    <a:p>
                      <a:pPr algn="ctr"/>
                      <a:r>
                        <a:rPr lang="en-US" sz="2000" b="1" dirty="0" smtClean="0">
                          <a:latin typeface="+mj-lt"/>
                        </a:rPr>
                        <a:t>Item</a:t>
                      </a:r>
                      <a:endParaRPr lang="en-US" sz="2000" b="1" dirty="0">
                        <a:latin typeface="+mj-lt"/>
                      </a:endParaRPr>
                    </a:p>
                  </a:txBody>
                  <a:tcPr anchor="ctr"/>
                </a:tc>
                <a:tc>
                  <a:txBody>
                    <a:bodyPr/>
                    <a:lstStyle/>
                    <a:p>
                      <a:pPr algn="ctr"/>
                      <a:r>
                        <a:rPr lang="en-US" sz="2000" b="1" dirty="0" smtClean="0">
                          <a:latin typeface="+mj-lt"/>
                        </a:rPr>
                        <a:t>Amount</a:t>
                      </a:r>
                      <a:endParaRPr lang="en-US" sz="2000" b="1" dirty="0">
                        <a:latin typeface="+mj-lt"/>
                      </a:endParaRPr>
                    </a:p>
                  </a:txBody>
                  <a:tcPr anchor="ctr"/>
                </a:tc>
              </a:tr>
              <a:tr h="509076">
                <a:tc>
                  <a:txBody>
                    <a:bodyPr/>
                    <a:lstStyle/>
                    <a:p>
                      <a:r>
                        <a:rPr lang="en-US" sz="2000" dirty="0" smtClean="0">
                          <a:latin typeface="+mj-lt"/>
                        </a:rPr>
                        <a:t>Total</a:t>
                      </a:r>
                      <a:r>
                        <a:rPr lang="en-US" sz="2000" baseline="0" dirty="0" smtClean="0">
                          <a:latin typeface="+mj-lt"/>
                        </a:rPr>
                        <a:t> Shared Capital</a:t>
                      </a:r>
                      <a:endParaRPr lang="en-US" sz="2000" dirty="0">
                        <a:latin typeface="+mj-lt"/>
                      </a:endParaRPr>
                    </a:p>
                  </a:txBody>
                  <a:tcPr anchor="ctr"/>
                </a:tc>
                <a:tc>
                  <a:txBody>
                    <a:bodyPr/>
                    <a:lstStyle/>
                    <a:p>
                      <a:pPr algn="r"/>
                      <a:r>
                        <a:rPr lang="en-US" sz="2000" dirty="0" smtClean="0">
                          <a:latin typeface="+mj-lt"/>
                        </a:rPr>
                        <a:t>$382,500</a:t>
                      </a:r>
                      <a:endParaRPr lang="en-US" sz="2000" dirty="0">
                        <a:latin typeface="+mj-lt"/>
                      </a:endParaRPr>
                    </a:p>
                  </a:txBody>
                  <a:tcPr anchor="ctr"/>
                </a:tc>
              </a:tr>
              <a:tr h="509076">
                <a:tc>
                  <a:txBody>
                    <a:bodyPr/>
                    <a:lstStyle/>
                    <a:p>
                      <a:r>
                        <a:rPr lang="en-US" sz="2000" dirty="0" smtClean="0">
                          <a:latin typeface="+mj-lt"/>
                        </a:rPr>
                        <a:t>Urban Split (From Model)</a:t>
                      </a:r>
                      <a:endParaRPr lang="en-US" sz="2000" dirty="0">
                        <a:latin typeface="+mj-lt"/>
                      </a:endParaRPr>
                    </a:p>
                  </a:txBody>
                  <a:tcPr anchor="ctr"/>
                </a:tc>
                <a:tc>
                  <a:txBody>
                    <a:bodyPr/>
                    <a:lstStyle/>
                    <a:p>
                      <a:pPr algn="r"/>
                      <a:r>
                        <a:rPr lang="en-US" sz="2000" dirty="0" smtClean="0">
                          <a:latin typeface="+mj-lt"/>
                        </a:rPr>
                        <a:t>62.0%</a:t>
                      </a:r>
                      <a:endParaRPr lang="en-US" sz="2000" dirty="0">
                        <a:latin typeface="+mj-lt"/>
                      </a:endParaRPr>
                    </a:p>
                  </a:txBody>
                  <a:tcPr anchor="ctr"/>
                </a:tc>
              </a:tr>
              <a:tr h="509076">
                <a:tc>
                  <a:txBody>
                    <a:bodyPr/>
                    <a:lstStyle/>
                    <a:p>
                      <a:r>
                        <a:rPr lang="en-US" sz="2000" dirty="0" smtClean="0">
                          <a:latin typeface="+mj-lt"/>
                        </a:rPr>
                        <a:t>Rural</a:t>
                      </a:r>
                      <a:r>
                        <a:rPr lang="en-US" sz="2000" baseline="0" dirty="0" smtClean="0">
                          <a:latin typeface="+mj-lt"/>
                        </a:rPr>
                        <a:t> Split (From Model)</a:t>
                      </a:r>
                      <a:endParaRPr lang="en-US" sz="2000" dirty="0">
                        <a:latin typeface="+mj-lt"/>
                      </a:endParaRPr>
                    </a:p>
                  </a:txBody>
                  <a:tcPr anchor="ctr"/>
                </a:tc>
                <a:tc>
                  <a:txBody>
                    <a:bodyPr/>
                    <a:lstStyle/>
                    <a:p>
                      <a:pPr algn="r"/>
                      <a:r>
                        <a:rPr lang="en-US" sz="2000" dirty="0" smtClean="0">
                          <a:latin typeface="+mj-lt"/>
                        </a:rPr>
                        <a:t>38.0%</a:t>
                      </a:r>
                      <a:endParaRPr lang="en-US" sz="2000" dirty="0">
                        <a:latin typeface="+mj-lt"/>
                      </a:endParaRPr>
                    </a:p>
                  </a:txBody>
                  <a:tcPr anchor="ctr"/>
                </a:tc>
              </a:tr>
              <a:tr h="509076">
                <a:tc>
                  <a:txBody>
                    <a:bodyPr/>
                    <a:lstStyle/>
                    <a:p>
                      <a:r>
                        <a:rPr lang="en-US" sz="2000" dirty="0" smtClean="0">
                          <a:latin typeface="+mj-lt"/>
                        </a:rPr>
                        <a:t>Urban Target</a:t>
                      </a:r>
                      <a:endParaRPr lang="en-US" sz="2000" dirty="0">
                        <a:latin typeface="+mj-lt"/>
                      </a:endParaRPr>
                    </a:p>
                  </a:txBody>
                  <a:tcPr anchor="ctr"/>
                </a:tc>
                <a:tc>
                  <a:txBody>
                    <a:bodyPr/>
                    <a:lstStyle/>
                    <a:p>
                      <a:pPr algn="r"/>
                      <a:r>
                        <a:rPr lang="en-US" sz="2000" dirty="0" smtClean="0">
                          <a:latin typeface="+mj-lt"/>
                        </a:rPr>
                        <a:t> $237,150 </a:t>
                      </a:r>
                    </a:p>
                  </a:txBody>
                  <a:tcPr anchor="ctr"/>
                </a:tc>
              </a:tr>
              <a:tr h="509076">
                <a:tc>
                  <a:txBody>
                    <a:bodyPr/>
                    <a:lstStyle/>
                    <a:p>
                      <a:r>
                        <a:rPr lang="en-US" sz="2000" dirty="0" smtClean="0">
                          <a:latin typeface="+mj-lt"/>
                        </a:rPr>
                        <a:t>Rural Target</a:t>
                      </a:r>
                      <a:endParaRPr lang="en-US" sz="2000" dirty="0">
                        <a:latin typeface="+mj-lt"/>
                      </a:endParaRPr>
                    </a:p>
                  </a:txBody>
                  <a:tcPr/>
                </a:tc>
                <a:tc>
                  <a:txBody>
                    <a:bodyPr/>
                    <a:lstStyle/>
                    <a:p>
                      <a:pPr algn="r"/>
                      <a:r>
                        <a:rPr lang="en-US" sz="2000" dirty="0" smtClean="0">
                          <a:latin typeface="+mj-lt"/>
                        </a:rPr>
                        <a:t> $145,350 </a:t>
                      </a:r>
                    </a:p>
                  </a:txBody>
                  <a:tcPr anchor="ctr"/>
                </a:tc>
              </a:tr>
            </a:tbl>
          </a:graphicData>
        </a:graphic>
      </p:graphicFrame>
    </p:spTree>
    <p:extLst>
      <p:ext uri="{BB962C8B-B14F-4D97-AF65-F5344CB8AC3E}">
        <p14:creationId xmlns:p14="http://schemas.microsoft.com/office/powerpoint/2010/main" val="332505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In FY 2019:</a:t>
            </a:r>
          </a:p>
          <a:p>
            <a:pPr>
              <a:lnSpc>
                <a:spcPct val="90000"/>
              </a:lnSpc>
            </a:pPr>
            <a:endParaRPr lang="en-US" altLang="en-US" sz="3200" dirty="0"/>
          </a:p>
          <a:p>
            <a:pPr>
              <a:lnSpc>
                <a:spcPct val="90000"/>
              </a:lnSpc>
            </a:pPr>
            <a:endParaRPr lang="en-US" altLang="en-US" sz="3200" dirty="0" smtClean="0"/>
          </a:p>
          <a:p>
            <a:pPr>
              <a:lnSpc>
                <a:spcPct val="90000"/>
              </a:lnSpc>
            </a:pPr>
            <a:endParaRPr lang="en-US" altLang="en-US" sz="3200" dirty="0"/>
          </a:p>
          <a:p>
            <a:pPr>
              <a:lnSpc>
                <a:spcPct val="90000"/>
              </a:lnSpc>
            </a:pPr>
            <a:endParaRPr lang="en-US" altLang="en-US" sz="3200" dirty="0" smtClean="0"/>
          </a:p>
          <a:p>
            <a:pPr>
              <a:lnSpc>
                <a:spcPct val="90000"/>
              </a:lnSpc>
            </a:pPr>
            <a:endParaRPr lang="en-US" altLang="en-US" sz="3200" dirty="0"/>
          </a:p>
          <a:p>
            <a:pPr>
              <a:lnSpc>
                <a:spcPct val="90000"/>
              </a:lnSpc>
            </a:pPr>
            <a:endParaRPr lang="en-US" altLang="en-US" sz="3200" dirty="0" smtClean="0"/>
          </a:p>
          <a:p>
            <a:pPr lvl="1">
              <a:lnSpc>
                <a:spcPct val="90000"/>
              </a:lnSpc>
            </a:pPr>
            <a:r>
              <a:rPr lang="en-US" altLang="en-US" dirty="0" smtClean="0"/>
              <a:t>Use the Round Up/Round Down Principle to Avoid Splitting Individual Units</a:t>
            </a:r>
            <a:endParaRPr lang="en-US" altLang="en-US" sz="20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162</a:t>
            </a:fld>
            <a:r>
              <a:rPr lang="en-US" sz="1400" dirty="0"/>
              <a:t> of </a:t>
            </a:r>
            <a:r>
              <a:rPr lang="en-US" sz="1400" dirty="0" smtClean="0"/>
              <a:t>170</a:t>
            </a:r>
            <a:endParaRPr lang="en-US" sz="1400" dirty="0"/>
          </a:p>
        </p:txBody>
      </p:sp>
      <p:graphicFrame>
        <p:nvGraphicFramePr>
          <p:cNvPr id="6" name="Table 5"/>
          <p:cNvGraphicFramePr>
            <a:graphicFrameLocks noGrp="1"/>
          </p:cNvGraphicFramePr>
          <p:nvPr>
            <p:extLst>
              <p:ext uri="{D42A27DB-BD31-4B8C-83A1-F6EECF244321}">
                <p14:modId xmlns:p14="http://schemas.microsoft.com/office/powerpoint/2010/main" val="3402653759"/>
              </p:ext>
            </p:extLst>
          </p:nvPr>
        </p:nvGraphicFramePr>
        <p:xfrm>
          <a:off x="1006764" y="2419927"/>
          <a:ext cx="3380509" cy="2529840"/>
        </p:xfrm>
        <a:graphic>
          <a:graphicData uri="http://schemas.openxmlformats.org/drawingml/2006/table">
            <a:tbl>
              <a:tblPr firstRow="1" bandRow="1">
                <a:tableStyleId>{5C22544A-7EE6-4342-B048-85BDC9FD1C3A}</a:tableStyleId>
              </a:tblPr>
              <a:tblGrid>
                <a:gridCol w="2154417"/>
                <a:gridCol w="1226092"/>
              </a:tblGrid>
              <a:tr h="299258">
                <a:tc gridSpan="2">
                  <a:txBody>
                    <a:bodyPr/>
                    <a:lstStyle/>
                    <a:p>
                      <a:pPr algn="ctr"/>
                      <a:r>
                        <a:rPr lang="en-US" sz="1400" dirty="0" smtClean="0"/>
                        <a:t>Urban Split</a:t>
                      </a:r>
                      <a:endParaRPr lang="en-US" sz="1400" dirty="0">
                        <a:latin typeface="+mj-lt"/>
                      </a:endParaRPr>
                    </a:p>
                  </a:txBody>
                  <a:tcPr/>
                </a:tc>
                <a:tc hMerge="1">
                  <a:txBody>
                    <a:bodyPr/>
                    <a:lstStyle/>
                    <a:p>
                      <a:endParaRPr lang="en-US" dirty="0">
                        <a:latin typeface="+mj-lt"/>
                      </a:endParaRPr>
                    </a:p>
                  </a:txBody>
                  <a:tcPr/>
                </a:tc>
              </a:tr>
              <a:tr h="370840">
                <a:tc>
                  <a:txBody>
                    <a:bodyPr/>
                    <a:lstStyle/>
                    <a:p>
                      <a:r>
                        <a:rPr lang="en-US" sz="1400" dirty="0" smtClean="0">
                          <a:latin typeface="+mj-lt"/>
                        </a:rPr>
                        <a:t>Item</a:t>
                      </a:r>
                      <a:endParaRPr lang="en-US" sz="1400" b="1" dirty="0">
                        <a:latin typeface="+mj-lt"/>
                      </a:endParaRPr>
                    </a:p>
                  </a:txBody>
                  <a:tcPr/>
                </a:tc>
                <a:tc>
                  <a:txBody>
                    <a:bodyPr/>
                    <a:lstStyle/>
                    <a:p>
                      <a:pPr algn="r"/>
                      <a:r>
                        <a:rPr lang="en-US" sz="1400" dirty="0" smtClean="0">
                          <a:latin typeface="+mj-lt"/>
                        </a:rPr>
                        <a:t>Amount</a:t>
                      </a:r>
                      <a:endParaRPr lang="en-US" sz="1400" b="1" dirty="0">
                        <a:latin typeface="+mj-lt"/>
                      </a:endParaRPr>
                    </a:p>
                  </a:txBody>
                  <a:tcPr/>
                </a:tc>
              </a:tr>
              <a:tr h="370840">
                <a:tc>
                  <a:txBody>
                    <a:bodyPr/>
                    <a:lstStyle/>
                    <a:p>
                      <a:r>
                        <a:rPr lang="en-US" sz="1400" dirty="0" smtClean="0">
                          <a:latin typeface="+mj-lt"/>
                        </a:rPr>
                        <a:t>Total</a:t>
                      </a:r>
                      <a:r>
                        <a:rPr lang="en-US" sz="1400" baseline="0" dirty="0" smtClean="0">
                          <a:latin typeface="+mj-lt"/>
                        </a:rPr>
                        <a:t> Shared Capital</a:t>
                      </a:r>
                      <a:endParaRPr lang="en-US" sz="1400" dirty="0">
                        <a:latin typeface="+mj-lt"/>
                      </a:endParaRPr>
                    </a:p>
                  </a:txBody>
                  <a:tcPr anchor="ctr"/>
                </a:tc>
                <a:tc>
                  <a:txBody>
                    <a:bodyPr/>
                    <a:lstStyle/>
                    <a:p>
                      <a:pPr algn="r"/>
                      <a:r>
                        <a:rPr lang="en-US" sz="1400" dirty="0" smtClean="0">
                          <a:latin typeface="+mj-lt"/>
                        </a:rPr>
                        <a:t>$184,500</a:t>
                      </a:r>
                      <a:endParaRPr lang="en-US" sz="1400" dirty="0">
                        <a:latin typeface="+mj-lt"/>
                      </a:endParaRPr>
                    </a:p>
                  </a:txBody>
                  <a:tcPr anchor="ctr"/>
                </a:tc>
              </a:tr>
              <a:tr h="370840">
                <a:tc>
                  <a:txBody>
                    <a:bodyPr/>
                    <a:lstStyle/>
                    <a:p>
                      <a:r>
                        <a:rPr lang="en-US" sz="1400" dirty="0" smtClean="0">
                          <a:latin typeface="+mj-lt"/>
                        </a:rPr>
                        <a:t>Urban/Rural Split (Urban)</a:t>
                      </a:r>
                      <a:endParaRPr lang="en-US" sz="1400" dirty="0">
                        <a:latin typeface="+mj-lt"/>
                      </a:endParaRPr>
                    </a:p>
                  </a:txBody>
                  <a:tcPr anchor="ctr"/>
                </a:tc>
                <a:tc>
                  <a:txBody>
                    <a:bodyPr/>
                    <a:lstStyle/>
                    <a:p>
                      <a:pPr algn="r"/>
                      <a:r>
                        <a:rPr lang="en-US" sz="1400" dirty="0" smtClean="0">
                          <a:latin typeface="+mj-lt"/>
                        </a:rPr>
                        <a:t>62.0%</a:t>
                      </a:r>
                      <a:endParaRPr lang="en-US" sz="1400" dirty="0">
                        <a:latin typeface="+mj-lt"/>
                      </a:endParaRPr>
                    </a:p>
                  </a:txBody>
                  <a:tcPr anchor="ctr"/>
                </a:tc>
              </a:tr>
              <a:tr h="370840">
                <a:tc>
                  <a:txBody>
                    <a:bodyPr/>
                    <a:lstStyle/>
                    <a:p>
                      <a:r>
                        <a:rPr lang="en-US" sz="1400" dirty="0" smtClean="0">
                          <a:latin typeface="+mj-lt"/>
                        </a:rPr>
                        <a:t>Urban Share</a:t>
                      </a:r>
                      <a:endParaRPr lang="en-US" sz="1400" dirty="0">
                        <a:latin typeface="+mj-lt"/>
                      </a:endParaRPr>
                    </a:p>
                  </a:txBody>
                  <a:tcPr anchor="ctr"/>
                </a:tc>
                <a:tc>
                  <a:txBody>
                    <a:bodyPr/>
                    <a:lstStyle/>
                    <a:p>
                      <a:pPr algn="r"/>
                      <a:r>
                        <a:rPr lang="en-US" sz="1400" dirty="0" smtClean="0">
                          <a:latin typeface="+mj-lt"/>
                        </a:rPr>
                        <a:t>$114,390</a:t>
                      </a:r>
                      <a:endParaRPr lang="en-US" sz="1400" dirty="0">
                        <a:latin typeface="+mj-lt"/>
                      </a:endParaRPr>
                    </a:p>
                  </a:txBody>
                  <a:tcPr anchor="ctr"/>
                </a:tc>
              </a:tr>
              <a:tr h="370840">
                <a:tc>
                  <a:txBody>
                    <a:bodyPr/>
                    <a:lstStyle/>
                    <a:p>
                      <a:r>
                        <a:rPr lang="en-US" sz="1400" dirty="0" smtClean="0">
                          <a:latin typeface="+mj-lt"/>
                        </a:rPr>
                        <a:t>Unit Vehicle Cost</a:t>
                      </a:r>
                      <a:endParaRPr lang="en-US" sz="1400" dirty="0">
                        <a:latin typeface="+mj-lt"/>
                      </a:endParaRPr>
                    </a:p>
                  </a:txBody>
                  <a:tcPr anchor="ctr"/>
                </a:tc>
                <a:tc>
                  <a:txBody>
                    <a:bodyPr/>
                    <a:lstStyle/>
                    <a:p>
                      <a:pPr algn="r"/>
                      <a:r>
                        <a:rPr lang="en-US" sz="1400" dirty="0" smtClean="0">
                          <a:latin typeface="+mj-lt"/>
                        </a:rPr>
                        <a:t>$60,000</a:t>
                      </a:r>
                      <a:endParaRPr lang="en-US" sz="1400" dirty="0">
                        <a:latin typeface="+mj-lt"/>
                      </a:endParaRPr>
                    </a:p>
                  </a:txBody>
                  <a:tcPr anchor="ctr"/>
                </a:tc>
              </a:tr>
              <a:tr h="370840">
                <a:tc>
                  <a:txBody>
                    <a:bodyPr/>
                    <a:lstStyle/>
                    <a:p>
                      <a:r>
                        <a:rPr lang="en-US" sz="1400" dirty="0" smtClean="0">
                          <a:latin typeface="+mj-lt"/>
                        </a:rPr>
                        <a:t>Allocation</a:t>
                      </a:r>
                      <a:endParaRPr lang="en-US" sz="1400" dirty="0">
                        <a:latin typeface="+mj-lt"/>
                      </a:endParaRPr>
                    </a:p>
                  </a:txBody>
                  <a:tcPr/>
                </a:tc>
                <a:tc>
                  <a:txBody>
                    <a:bodyPr/>
                    <a:lstStyle/>
                    <a:p>
                      <a:pPr algn="r"/>
                      <a:r>
                        <a:rPr lang="en-US" sz="1400" dirty="0" smtClean="0">
                          <a:latin typeface="+mj-lt"/>
                        </a:rPr>
                        <a:t>1.91</a:t>
                      </a:r>
                      <a:endParaRPr lang="en-US" sz="1400" dirty="0">
                        <a:latin typeface="+mj-lt"/>
                      </a:endParaRPr>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79882454"/>
              </p:ext>
            </p:extLst>
          </p:nvPr>
        </p:nvGraphicFramePr>
        <p:xfrm>
          <a:off x="4572000" y="2419927"/>
          <a:ext cx="3380509" cy="2529840"/>
        </p:xfrm>
        <a:graphic>
          <a:graphicData uri="http://schemas.openxmlformats.org/drawingml/2006/table">
            <a:tbl>
              <a:tblPr firstRow="1" bandRow="1">
                <a:tableStyleId>{5C22544A-7EE6-4342-B048-85BDC9FD1C3A}</a:tableStyleId>
              </a:tblPr>
              <a:tblGrid>
                <a:gridCol w="2154417"/>
                <a:gridCol w="1226092"/>
              </a:tblGrid>
              <a:tr h="300182">
                <a:tc gridSpan="2">
                  <a:txBody>
                    <a:bodyPr/>
                    <a:lstStyle/>
                    <a:p>
                      <a:pPr algn="ctr"/>
                      <a:r>
                        <a:rPr lang="en-US" sz="1400" dirty="0" smtClean="0"/>
                        <a:t>Rural Split</a:t>
                      </a:r>
                      <a:endParaRPr lang="en-US" sz="1400" dirty="0">
                        <a:latin typeface="+mj-lt"/>
                      </a:endParaRPr>
                    </a:p>
                  </a:txBody>
                  <a:tcPr/>
                </a:tc>
                <a:tc hMerge="1">
                  <a:txBody>
                    <a:bodyPr/>
                    <a:lstStyle/>
                    <a:p>
                      <a:endParaRPr lang="en-US" dirty="0">
                        <a:latin typeface="+mj-lt"/>
                      </a:endParaRPr>
                    </a:p>
                  </a:txBody>
                  <a:tcPr/>
                </a:tc>
              </a:tr>
              <a:tr h="370840">
                <a:tc>
                  <a:txBody>
                    <a:bodyPr/>
                    <a:lstStyle/>
                    <a:p>
                      <a:r>
                        <a:rPr lang="en-US" sz="1400" dirty="0" smtClean="0">
                          <a:latin typeface="+mj-lt"/>
                        </a:rPr>
                        <a:t>Item</a:t>
                      </a:r>
                      <a:endParaRPr lang="en-US" sz="1400" b="1" dirty="0">
                        <a:latin typeface="+mj-lt"/>
                      </a:endParaRPr>
                    </a:p>
                  </a:txBody>
                  <a:tcPr/>
                </a:tc>
                <a:tc>
                  <a:txBody>
                    <a:bodyPr/>
                    <a:lstStyle/>
                    <a:p>
                      <a:pPr algn="r"/>
                      <a:r>
                        <a:rPr lang="en-US" sz="1400" dirty="0" smtClean="0">
                          <a:latin typeface="+mj-lt"/>
                        </a:rPr>
                        <a:t>Amount</a:t>
                      </a:r>
                      <a:endParaRPr lang="en-US" sz="1400" b="1" dirty="0">
                        <a:latin typeface="+mj-lt"/>
                      </a:endParaRPr>
                    </a:p>
                  </a:txBody>
                  <a:tcPr/>
                </a:tc>
              </a:tr>
              <a:tr h="370840">
                <a:tc>
                  <a:txBody>
                    <a:bodyPr/>
                    <a:lstStyle/>
                    <a:p>
                      <a:r>
                        <a:rPr lang="en-US" sz="1400" dirty="0" smtClean="0">
                          <a:latin typeface="+mj-lt"/>
                        </a:rPr>
                        <a:t>Total</a:t>
                      </a:r>
                      <a:r>
                        <a:rPr lang="en-US" sz="1400" baseline="0" dirty="0" smtClean="0">
                          <a:latin typeface="+mj-lt"/>
                        </a:rPr>
                        <a:t> Shared Capital</a:t>
                      </a:r>
                      <a:endParaRPr lang="en-US" sz="1400" dirty="0">
                        <a:latin typeface="+mj-lt"/>
                      </a:endParaRPr>
                    </a:p>
                  </a:txBody>
                  <a:tcPr anchor="ctr"/>
                </a:tc>
                <a:tc>
                  <a:txBody>
                    <a:bodyPr/>
                    <a:lstStyle/>
                    <a:p>
                      <a:pPr algn="r"/>
                      <a:r>
                        <a:rPr lang="en-US" sz="1400" dirty="0" smtClean="0">
                          <a:latin typeface="+mj-lt"/>
                        </a:rPr>
                        <a:t>$184,500</a:t>
                      </a:r>
                      <a:endParaRPr lang="en-US" sz="1400" dirty="0">
                        <a:latin typeface="+mj-lt"/>
                      </a:endParaRPr>
                    </a:p>
                  </a:txBody>
                  <a:tcPr anchor="ctr"/>
                </a:tc>
              </a:tr>
              <a:tr h="370840">
                <a:tc>
                  <a:txBody>
                    <a:bodyPr/>
                    <a:lstStyle/>
                    <a:p>
                      <a:r>
                        <a:rPr lang="en-US" sz="1400" dirty="0" smtClean="0">
                          <a:latin typeface="+mj-lt"/>
                        </a:rPr>
                        <a:t>Urban/Rural Split (Rural)</a:t>
                      </a:r>
                      <a:endParaRPr lang="en-US" sz="1400" dirty="0">
                        <a:latin typeface="+mj-lt"/>
                      </a:endParaRPr>
                    </a:p>
                  </a:txBody>
                  <a:tcPr anchor="ctr"/>
                </a:tc>
                <a:tc>
                  <a:txBody>
                    <a:bodyPr/>
                    <a:lstStyle/>
                    <a:p>
                      <a:pPr algn="r"/>
                      <a:r>
                        <a:rPr lang="en-US" sz="1400" dirty="0" smtClean="0">
                          <a:latin typeface="+mj-lt"/>
                        </a:rPr>
                        <a:t>38.0%</a:t>
                      </a:r>
                      <a:endParaRPr lang="en-US" sz="1400" dirty="0">
                        <a:latin typeface="+mj-lt"/>
                      </a:endParaRPr>
                    </a:p>
                  </a:txBody>
                  <a:tcPr anchor="ctr"/>
                </a:tc>
              </a:tr>
              <a:tr h="370840">
                <a:tc>
                  <a:txBody>
                    <a:bodyPr/>
                    <a:lstStyle/>
                    <a:p>
                      <a:r>
                        <a:rPr lang="en-US" sz="1400" dirty="0" smtClean="0">
                          <a:latin typeface="+mj-lt"/>
                        </a:rPr>
                        <a:t>Urban Share</a:t>
                      </a:r>
                      <a:endParaRPr lang="en-US" sz="1400" dirty="0">
                        <a:latin typeface="+mj-lt"/>
                      </a:endParaRPr>
                    </a:p>
                  </a:txBody>
                  <a:tcPr anchor="ctr"/>
                </a:tc>
                <a:tc>
                  <a:txBody>
                    <a:bodyPr/>
                    <a:lstStyle/>
                    <a:p>
                      <a:pPr algn="r"/>
                      <a:r>
                        <a:rPr lang="en-US" sz="1400" dirty="0" smtClean="0">
                          <a:latin typeface="+mj-lt"/>
                        </a:rPr>
                        <a:t>$70,110</a:t>
                      </a:r>
                      <a:endParaRPr lang="en-US" sz="1400" dirty="0">
                        <a:latin typeface="+mj-lt"/>
                      </a:endParaRPr>
                    </a:p>
                  </a:txBody>
                  <a:tcPr anchor="ctr"/>
                </a:tc>
              </a:tr>
              <a:tr h="370840">
                <a:tc>
                  <a:txBody>
                    <a:bodyPr/>
                    <a:lstStyle/>
                    <a:p>
                      <a:r>
                        <a:rPr lang="en-US" sz="1400" dirty="0" smtClean="0">
                          <a:latin typeface="+mj-lt"/>
                        </a:rPr>
                        <a:t>Unit Vehicle Cost</a:t>
                      </a:r>
                      <a:endParaRPr lang="en-US" sz="1400" dirty="0">
                        <a:latin typeface="+mj-lt"/>
                      </a:endParaRPr>
                    </a:p>
                  </a:txBody>
                  <a:tcPr anchor="ctr"/>
                </a:tc>
                <a:tc>
                  <a:txBody>
                    <a:bodyPr/>
                    <a:lstStyle/>
                    <a:p>
                      <a:pPr algn="r"/>
                      <a:r>
                        <a:rPr lang="en-US" sz="1400" dirty="0" smtClean="0">
                          <a:latin typeface="+mj-lt"/>
                        </a:rPr>
                        <a:t>$60,000</a:t>
                      </a:r>
                      <a:endParaRPr lang="en-US" sz="1400" dirty="0">
                        <a:latin typeface="+mj-lt"/>
                      </a:endParaRPr>
                    </a:p>
                  </a:txBody>
                  <a:tcPr anchor="ctr"/>
                </a:tc>
              </a:tr>
              <a:tr h="370840">
                <a:tc>
                  <a:txBody>
                    <a:bodyPr/>
                    <a:lstStyle/>
                    <a:p>
                      <a:r>
                        <a:rPr lang="en-US" sz="1400" dirty="0" smtClean="0">
                          <a:latin typeface="+mj-lt"/>
                        </a:rPr>
                        <a:t>Allocation</a:t>
                      </a:r>
                      <a:endParaRPr lang="en-US" sz="1400" dirty="0">
                        <a:latin typeface="+mj-lt"/>
                      </a:endParaRPr>
                    </a:p>
                  </a:txBody>
                  <a:tcPr/>
                </a:tc>
                <a:tc>
                  <a:txBody>
                    <a:bodyPr/>
                    <a:lstStyle/>
                    <a:p>
                      <a:pPr algn="r"/>
                      <a:r>
                        <a:rPr lang="en-US" sz="1400" dirty="0" smtClean="0">
                          <a:latin typeface="+mj-lt"/>
                        </a:rPr>
                        <a:t>1.17</a:t>
                      </a:r>
                      <a:endParaRPr lang="en-US" sz="1400" dirty="0">
                        <a:latin typeface="+mj-lt"/>
                      </a:endParaRPr>
                    </a:p>
                  </a:txBody>
                  <a:tcPr anchor="ctr"/>
                </a:tc>
              </a:tr>
            </a:tbl>
          </a:graphicData>
        </a:graphic>
      </p:graphicFrame>
    </p:spTree>
    <p:extLst>
      <p:ext uri="{BB962C8B-B14F-4D97-AF65-F5344CB8AC3E}">
        <p14:creationId xmlns:p14="http://schemas.microsoft.com/office/powerpoint/2010/main" val="22001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Application of Round Up/Round Down Principle</a:t>
            </a:r>
          </a:p>
          <a:p>
            <a:pPr lvl="1">
              <a:lnSpc>
                <a:spcPct val="90000"/>
              </a:lnSpc>
            </a:pPr>
            <a:r>
              <a:rPr lang="en-US" altLang="en-US" sz="2400" dirty="0" smtClean="0"/>
              <a:t>We Do Not Want to Split a Vehicle, Bus Stop Sign, etc.</a:t>
            </a:r>
          </a:p>
          <a:p>
            <a:pPr lvl="1">
              <a:lnSpc>
                <a:spcPct val="90000"/>
              </a:lnSpc>
            </a:pPr>
            <a:r>
              <a:rPr lang="en-US" altLang="en-US" dirty="0" smtClean="0"/>
              <a:t>Use Round Up/Round Down Principle in Programming</a:t>
            </a:r>
          </a:p>
          <a:p>
            <a:pPr lvl="1">
              <a:lnSpc>
                <a:spcPct val="90000"/>
              </a:lnSpc>
            </a:pPr>
            <a:r>
              <a:rPr lang="en-US" altLang="en-US" sz="2400" dirty="0" smtClean="0"/>
              <a:t>In the FY 2019 Example, We Would Propose Programming Two (2) Vehicles to the Urban Program/One (1) Vehicles to the Rural Program (Using Round Up)</a:t>
            </a:r>
          </a:p>
          <a:p>
            <a:pPr lvl="1">
              <a:lnSpc>
                <a:spcPct val="90000"/>
              </a:lnSpc>
            </a:pPr>
            <a:r>
              <a:rPr lang="en-US" altLang="en-US" sz="2400" dirty="0" smtClean="0"/>
              <a:t>In Subsequent Years’ Programming, We May Need to Round Down in Order to Get Closer to Five Year Target</a:t>
            </a:r>
          </a:p>
          <a:p>
            <a:pPr lvl="1">
              <a:lnSpc>
                <a:spcPct val="90000"/>
              </a:lnSpc>
            </a:pPr>
            <a:r>
              <a:rPr lang="en-US" altLang="en-US" dirty="0" smtClean="0"/>
              <a:t>Targets “Roll” or are Updated with Each Update to the Five Year CIP</a:t>
            </a:r>
            <a:endParaRPr lang="en-US" altLang="en-US" sz="2400" dirty="0" smtClean="0"/>
          </a:p>
          <a:p>
            <a:pPr lvl="2">
              <a:lnSpc>
                <a:spcPct val="90000"/>
              </a:lnSpc>
            </a:pP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7261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Other Types of Capital Improvements Where “Units” are Not Involved Should Simply Use the Allocation Factors</a:t>
            </a:r>
          </a:p>
          <a:p>
            <a:pPr>
              <a:lnSpc>
                <a:spcPct val="90000"/>
              </a:lnSpc>
            </a:pPr>
            <a:r>
              <a:rPr lang="en-US" altLang="en-US" sz="3200" dirty="0"/>
              <a:t>For Example, Considered These Shared Costs:</a:t>
            </a:r>
          </a:p>
          <a:p>
            <a:pPr lvl="1">
              <a:lnSpc>
                <a:spcPct val="90000"/>
              </a:lnSpc>
            </a:pPr>
            <a:r>
              <a:rPr lang="en-US" altLang="en-US" sz="2800" dirty="0"/>
              <a:t>Buildings</a:t>
            </a:r>
          </a:p>
          <a:p>
            <a:pPr lvl="1">
              <a:lnSpc>
                <a:spcPct val="90000"/>
              </a:lnSpc>
            </a:pPr>
            <a:r>
              <a:rPr lang="en-US" altLang="en-US" sz="2800" dirty="0"/>
              <a:t>Software Acquisitions (e.g., RouteMatch)</a:t>
            </a:r>
          </a:p>
          <a:p>
            <a:pPr lvl="2">
              <a:lnSpc>
                <a:spcPct val="90000"/>
              </a:lnSpc>
            </a:pP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Recommended Procedures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7116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Use of the model in </a:t>
            </a:r>
            <a:r>
              <a:rPr lang="en-US" dirty="0" smtClean="0"/>
              <a:t>Allocating Fare Revenues</a:t>
            </a:r>
            <a:endParaRPr lang="en-US" dirty="0"/>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5</a:t>
            </a:r>
            <a:endParaRPr lang="en-US" dirty="0"/>
          </a:p>
        </p:txBody>
      </p:sp>
    </p:spTree>
    <p:extLst>
      <p:ext uri="{BB962C8B-B14F-4D97-AF65-F5344CB8AC3E}">
        <p14:creationId xmlns:p14="http://schemas.microsoft.com/office/powerpoint/2010/main" val="8324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When Various Fare Media are Used that Enable the Public to Travel and Make Connections Throughout an Urban/Rural Service Area</a:t>
            </a:r>
          </a:p>
          <a:p>
            <a:pPr lvl="1">
              <a:lnSpc>
                <a:spcPct val="90000"/>
              </a:lnSpc>
            </a:pPr>
            <a:r>
              <a:rPr lang="en-US" altLang="en-US" sz="2800" dirty="0" smtClean="0"/>
              <a:t>NTD Requires that Revenues Be Reported Separately as Well</a:t>
            </a:r>
          </a:p>
          <a:p>
            <a:pPr lvl="2">
              <a:lnSpc>
                <a:spcPct val="90000"/>
              </a:lnSpc>
            </a:pPr>
            <a:r>
              <a:rPr lang="en-US" altLang="en-US" sz="2400" dirty="0" smtClean="0"/>
              <a:t>Best Approach/DR Operations – Capture Fare Information at the Time of Booking Using UZA/Non-UZA One Trip End Rule</a:t>
            </a:r>
          </a:p>
          <a:p>
            <a:pPr lvl="2">
              <a:lnSpc>
                <a:spcPct val="90000"/>
              </a:lnSpc>
            </a:pPr>
            <a:r>
              <a:rPr lang="en-US" altLang="en-US" sz="2400" dirty="0" smtClean="0"/>
              <a:t>You Must Take Care to Ensure Software Report Reconcile with Fare Revenue Items in Accounts</a:t>
            </a:r>
            <a:endParaRPr lang="en-US" altLang="en-US" sz="2400" dirty="0"/>
          </a:p>
          <a:p>
            <a:pPr lvl="2">
              <a:lnSpc>
                <a:spcPct val="90000"/>
              </a:lnSpc>
            </a:pP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Allocation of Fare Revenues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9196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Again, Neither FTA nor NTD is Prescriptive</a:t>
            </a:r>
          </a:p>
          <a:p>
            <a:pPr>
              <a:lnSpc>
                <a:spcPct val="90000"/>
              </a:lnSpc>
            </a:pPr>
            <a:r>
              <a:rPr lang="en-US" altLang="en-US" sz="3200" dirty="0" smtClean="0"/>
              <a:t>Each System Has Must Evaluate Its Fare Structure</a:t>
            </a:r>
          </a:p>
          <a:p>
            <a:pPr lvl="1">
              <a:lnSpc>
                <a:spcPct val="90000"/>
              </a:lnSpc>
            </a:pPr>
            <a:r>
              <a:rPr lang="en-US" altLang="en-US" dirty="0" smtClean="0"/>
              <a:t>Determine Fare Payment Trends</a:t>
            </a:r>
          </a:p>
          <a:p>
            <a:pPr lvl="1">
              <a:lnSpc>
                <a:spcPct val="90000"/>
              </a:lnSpc>
            </a:pPr>
            <a:r>
              <a:rPr lang="en-US" altLang="en-US" dirty="0" smtClean="0"/>
              <a:t>Available Data/Documentation</a:t>
            </a:r>
          </a:p>
          <a:p>
            <a:pPr lvl="1">
              <a:lnSpc>
                <a:spcPct val="90000"/>
              </a:lnSpc>
            </a:pPr>
            <a:endParaRPr lang="en-US" altLang="en-US"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Allocation of Fare Revenues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11671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If Direct Accounting Methods Will Not Work, You Will Have to Adopt an Allocation Methodology</a:t>
            </a:r>
            <a:endParaRPr lang="en-US" altLang="en-US" sz="2800" dirty="0" smtClean="0"/>
          </a:p>
          <a:p>
            <a:pPr lvl="1">
              <a:lnSpc>
                <a:spcPct val="90000"/>
              </a:lnSpc>
            </a:pPr>
            <a:r>
              <a:rPr lang="en-US" altLang="en-US" sz="2800" dirty="0" smtClean="0"/>
              <a:t>For Consistency, Recommend The Transit System Use the Urban/Rural Allocation Splits as Used for Allocation Expenses</a:t>
            </a:r>
          </a:p>
          <a:p>
            <a:pPr lvl="1">
              <a:lnSpc>
                <a:spcPct val="90000"/>
              </a:lnSpc>
            </a:pPr>
            <a:r>
              <a:rPr lang="en-US" altLang="en-US" sz="2800" dirty="0" smtClean="0"/>
              <a:t>Alternatively, if Management Does Not Feel that Method Accurately or Equitably Works for Fares</a:t>
            </a:r>
          </a:p>
          <a:p>
            <a:pPr lvl="2">
              <a:lnSpc>
                <a:spcPct val="90000"/>
              </a:lnSpc>
            </a:pPr>
            <a:r>
              <a:rPr lang="en-US" altLang="en-US" sz="2400" dirty="0" smtClean="0"/>
              <a:t>Use Unlinked Passenger Trips as Allocation Variable</a:t>
            </a:r>
            <a:endParaRPr lang="en-US" altLang="en-US" sz="2400" dirty="0"/>
          </a:p>
          <a:p>
            <a:pPr lvl="1">
              <a:lnSpc>
                <a:spcPct val="90000"/>
              </a:lnSpc>
            </a:pPr>
            <a:endParaRPr lang="en-US" altLang="en-US" sz="2800" dirty="0"/>
          </a:p>
          <a:p>
            <a:pPr lvl="1">
              <a:lnSpc>
                <a:spcPct val="90000"/>
              </a:lnSpc>
            </a:pPr>
            <a:endParaRPr lang="en-US" altLang="en-US" dirty="0"/>
          </a:p>
          <a:p>
            <a:pPr lvl="1">
              <a:lnSpc>
                <a:spcPct val="90000"/>
              </a:lnSpc>
            </a:pPr>
            <a:endParaRPr lang="en-US" altLang="en-US" dirty="0"/>
          </a:p>
          <a:p>
            <a:pPr lvl="1">
              <a:lnSpc>
                <a:spcPct val="90000"/>
              </a:lnSpc>
            </a:pPr>
            <a:endParaRPr lang="en-US" altLang="en-US" sz="2800" dirty="0"/>
          </a:p>
          <a:p>
            <a:pPr lvl="1">
              <a:lnSpc>
                <a:spcPct val="90000"/>
              </a:lnSpc>
            </a:pPr>
            <a:endParaRPr lang="en-US" altLang="en-US" sz="2800" dirty="0"/>
          </a:p>
          <a:p>
            <a:pPr marL="0" indent="0">
              <a:lnSpc>
                <a:spcPct val="90000"/>
              </a:lnSpc>
              <a:buNone/>
            </a:pPr>
            <a:endParaRPr lang="en-US" altLang="en-US" sz="3200" dirty="0"/>
          </a:p>
          <a:p>
            <a:pPr lvl="1" eaLnBrk="1" hangingPunct="1">
              <a:buSzPct val="45000"/>
              <a:buFont typeface="Arial" charset="0"/>
              <a:buNone/>
            </a:pPr>
            <a:r>
              <a:rPr lang="en-US" altLang="en-US" dirty="0">
                <a:latin typeface="Calibri" panose="020F0502020204030204" pitchFamily="34" charset="0"/>
                <a:ea typeface="ＭＳ Ｐゴシック" charset="-128"/>
              </a:rPr>
              <a:t>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Allocation of Fare Revenues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7684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a:t>Good Luck in Using this Information at Your Own Transit Programs</a:t>
            </a:r>
          </a:p>
          <a:p>
            <a:pPr marL="457200" lvl="1" indent="0">
              <a:buNone/>
            </a:pPr>
            <a:endParaRPr lang="en-US" altLang="en-US" sz="2800" dirty="0"/>
          </a:p>
          <a:p>
            <a:pPr lvl="2"/>
            <a:endParaRPr lang="en-US" altLang="en-US" dirty="0"/>
          </a:p>
          <a:p>
            <a:pPr lvl="1"/>
            <a:endParaRPr lang="en-US" altLang="en-US" dirty="0"/>
          </a:p>
          <a:p>
            <a:pPr lvl="3"/>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Adjourn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169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47676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“If The Transit Agency Determines That the Intent of the Transit Service is To Serve the Travel Needs of All or Some of the Urbanized and Rural Areas in Which It Operates, Then the Transit Agency Allocates Its Federal Funding Data to the Urbanized and Rural Areas It Serves Using a </a:t>
            </a:r>
            <a:r>
              <a:rPr lang="en-US" altLang="en-US" sz="2800" u="sng" dirty="0"/>
              <a:t>Reasonable and Consistent Method”</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9475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lvl="1" algn="ctr" eaLnBrk="1" hangingPunct="1">
              <a:spcBef>
                <a:spcPts val="0"/>
              </a:spcBef>
              <a:buFont typeface="Arial" pitchFamily="34" charset="0"/>
              <a:buNone/>
              <a:defRPr/>
            </a:pPr>
            <a:r>
              <a:rPr lang="en-US" sz="2800" dirty="0">
                <a:ea typeface="ＭＳ Ｐゴシック" pitchFamily="34" charset="-128"/>
                <a:cs typeface="Times New Roman" pitchFamily="18" charset="0"/>
              </a:rPr>
              <a:t>Rich Garrity, Senior Associate</a:t>
            </a:r>
          </a:p>
          <a:p>
            <a:pPr lvl="1" algn="ctr" eaLnBrk="1" hangingPunct="1">
              <a:spcBef>
                <a:spcPts val="0"/>
              </a:spcBef>
              <a:buFont typeface="Arial" pitchFamily="34" charset="0"/>
              <a:buNone/>
              <a:defRPr/>
            </a:pPr>
            <a:r>
              <a:rPr lang="en-US" sz="2800" dirty="0">
                <a:ea typeface="ＭＳ Ｐゴシック" pitchFamily="34" charset="-128"/>
                <a:cs typeface="Times New Roman" pitchFamily="18" charset="0"/>
              </a:rPr>
              <a:t>RLS &amp; Associates, Inc.</a:t>
            </a:r>
          </a:p>
          <a:p>
            <a:pPr lvl="1" algn="ctr" eaLnBrk="1" hangingPunct="1">
              <a:spcBef>
                <a:spcPts val="0"/>
              </a:spcBef>
              <a:buFont typeface="Arial" pitchFamily="34" charset="0"/>
              <a:buNone/>
              <a:defRPr/>
            </a:pPr>
            <a:endParaRPr lang="en-US" sz="1200" dirty="0">
              <a:ea typeface="ＭＳ Ｐゴシック" pitchFamily="34" charset="-128"/>
              <a:cs typeface="Times New Roman" pitchFamily="18" charset="0"/>
            </a:endParaRP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Corporate:</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3131 S. Dixie Highway, Suite 545</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Dayton, OH 45439</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(937) </a:t>
            </a:r>
            <a:r>
              <a:rPr lang="en-US" dirty="0" smtClean="0">
                <a:ea typeface="ＭＳ Ｐゴシック" pitchFamily="34" charset="-128"/>
                <a:cs typeface="Times New Roman" pitchFamily="18" charset="0"/>
              </a:rPr>
              <a:t>2170-5007</a:t>
            </a:r>
            <a:endParaRPr lang="en-US" dirty="0">
              <a:ea typeface="ＭＳ Ｐゴシック" pitchFamily="34" charset="-128"/>
              <a:cs typeface="Times New Roman" pitchFamily="18" charset="0"/>
            </a:endParaRPr>
          </a:p>
          <a:p>
            <a:pPr lvl="1" algn="ctr" eaLnBrk="1" hangingPunct="1">
              <a:spcBef>
                <a:spcPts val="0"/>
              </a:spcBef>
              <a:buFont typeface="Arial" pitchFamily="34" charset="0"/>
              <a:buNone/>
              <a:defRPr/>
            </a:pPr>
            <a:endParaRPr lang="en-US" sz="1100" dirty="0">
              <a:ea typeface="ＭＳ Ｐゴシック" pitchFamily="34" charset="-128"/>
              <a:cs typeface="Times New Roman" pitchFamily="18" charset="0"/>
            </a:endParaRP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Rich:</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801 S. Shore Drive</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Surf City, NC 28445</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(910) 328-5770</a:t>
            </a:r>
          </a:p>
          <a:p>
            <a:pPr lvl="1" algn="ctr" eaLnBrk="1" hangingPunct="1">
              <a:spcBef>
                <a:spcPts val="0"/>
              </a:spcBef>
              <a:buFont typeface="Arial" pitchFamily="34" charset="0"/>
              <a:buNone/>
              <a:defRPr/>
            </a:pPr>
            <a:r>
              <a:rPr lang="en-US" dirty="0">
                <a:ea typeface="ＭＳ Ｐゴシック" pitchFamily="34" charset="-128"/>
                <a:cs typeface="Times New Roman" pitchFamily="18" charset="0"/>
              </a:rPr>
              <a:t>richg@cris.com</a:t>
            </a:r>
            <a:endParaRPr lang="en-US" sz="2800" dirty="0">
              <a:ea typeface="ＭＳ Ｐゴシック" pitchFamily="34" charset="-128"/>
              <a:cs typeface="Times New Roman" pitchFamily="18" charset="0"/>
            </a:endParaRPr>
          </a:p>
          <a:p>
            <a:pPr marL="457200" lvl="1" indent="0" eaLnBrk="1" hangingPunct="1">
              <a:buNone/>
            </a:pPr>
            <a:endParaRPr lang="en-US" dirty="0"/>
          </a:p>
          <a:p>
            <a:pPr lvl="1" eaLnBrk="1" hangingPunct="1"/>
            <a:endParaRPr lang="en-US" dirty="0"/>
          </a:p>
          <a:p>
            <a:pPr marL="457200" lvl="1" indent="0">
              <a:buNone/>
            </a:pPr>
            <a:endParaRPr lang="en-US" altLang="en-US" sz="2800" dirty="0"/>
          </a:p>
          <a:p>
            <a:pPr lvl="2"/>
            <a:endParaRPr lang="en-US" altLang="en-US" dirty="0"/>
          </a:p>
          <a:p>
            <a:pPr lvl="1"/>
            <a:endParaRPr lang="en-US" altLang="en-US" dirty="0"/>
          </a:p>
          <a:p>
            <a:pPr lvl="3"/>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Presenter</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170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841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Agencies May Allocate Costs in a Variety of Ways</a:t>
            </a:r>
          </a:p>
          <a:p>
            <a:pPr lvl="1">
              <a:lnSpc>
                <a:spcPct val="90000"/>
              </a:lnSpc>
            </a:pPr>
            <a:r>
              <a:rPr lang="en-US" altLang="en-US" sz="2800" dirty="0"/>
              <a:t>Neither FTA Nor NCDOT is Prescriptive</a:t>
            </a:r>
          </a:p>
          <a:p>
            <a:pPr lvl="1">
              <a:lnSpc>
                <a:spcPct val="90000"/>
              </a:lnSpc>
            </a:pPr>
            <a:r>
              <a:rPr lang="en-US" altLang="en-US" sz="2800" dirty="0"/>
              <a:t>Common Allocation Variables Include</a:t>
            </a:r>
          </a:p>
          <a:p>
            <a:pPr lvl="2">
              <a:lnSpc>
                <a:spcPct val="90000"/>
              </a:lnSpc>
            </a:pPr>
            <a:r>
              <a:rPr lang="en-US" altLang="en-US" sz="2400" dirty="0"/>
              <a:t>Revenue Hours And Miles</a:t>
            </a:r>
          </a:p>
          <a:p>
            <a:pPr lvl="2">
              <a:lnSpc>
                <a:spcPct val="90000"/>
              </a:lnSpc>
            </a:pPr>
            <a:r>
              <a:rPr lang="en-US" altLang="en-US" sz="2400" dirty="0"/>
              <a:t>Vehicles Operated in </a:t>
            </a:r>
            <a:r>
              <a:rPr lang="en-US" altLang="en-US" sz="2400" dirty="0" smtClean="0"/>
              <a:t>Maximum Service (VOMS)</a:t>
            </a:r>
            <a:endParaRPr lang="en-US" altLang="en-US" sz="2400" dirty="0"/>
          </a:p>
          <a:p>
            <a:pPr lvl="2">
              <a:lnSpc>
                <a:spcPct val="90000"/>
              </a:lnSpc>
            </a:pPr>
            <a:r>
              <a:rPr lang="en-US" altLang="en-US" sz="2400" dirty="0"/>
              <a:t>Number of Employees</a:t>
            </a:r>
          </a:p>
          <a:p>
            <a:pPr lvl="2">
              <a:lnSpc>
                <a:spcPct val="90000"/>
              </a:lnSpc>
            </a:pPr>
            <a:r>
              <a:rPr lang="en-US" altLang="en-US" sz="2400" dirty="0"/>
              <a:t>Direct Expenses</a:t>
            </a:r>
          </a:p>
          <a:p>
            <a:pPr lvl="2">
              <a:lnSpc>
                <a:spcPct val="90000"/>
              </a:lnSpc>
            </a:pPr>
            <a:r>
              <a:rPr lang="en-US" altLang="en-US" sz="2400" dirty="0"/>
              <a:t>Ridership (Unlinked Passenger Trips)</a:t>
            </a:r>
            <a:endParaRPr lang="en-US" altLang="en-US"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575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Reporters Must Take Special Care to Ensure that They Allocate Indirect Expenses to Both Purchased Transportation and Directly-Operated Services</a:t>
            </a:r>
          </a:p>
          <a:p>
            <a:pPr lvl="1">
              <a:lnSpc>
                <a:spcPct val="90000"/>
              </a:lnSpc>
            </a:pPr>
            <a:r>
              <a:rPr lang="en-US" altLang="en-US" sz="2800" dirty="0"/>
              <a:t>Manual Provides Examples for Allocating Individual Object of Expenditures</a:t>
            </a:r>
          </a:p>
          <a:p>
            <a:pPr lvl="2">
              <a:lnSpc>
                <a:spcPct val="90000"/>
              </a:lnSpc>
            </a:pPr>
            <a:r>
              <a:rPr lang="en-US" altLang="en-US" sz="2400" dirty="0"/>
              <a:t>However, This is Not Good Practice and is Designed When an Entity’s Shared Expense Are Limited </a:t>
            </a:r>
          </a:p>
          <a:p>
            <a:pPr lvl="1">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19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40712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ea typeface="ＭＳ Ｐゴシック" charset="-128"/>
                <a:cs typeface="Cambria" charset="0"/>
              </a:rPr>
              <a:t>Workshop </a:t>
            </a:r>
            <a:r>
              <a:rPr lang="en-US" altLang="en-US" dirty="0" smtClean="0">
                <a:ea typeface="ＭＳ Ｐゴシック" charset="-128"/>
                <a:cs typeface="Cambria" charset="0"/>
              </a:rPr>
              <a:t>Content – Day 1</a:t>
            </a:r>
            <a:endParaRPr lang="en-US" altLang="en-US" dirty="0">
              <a:ea typeface="ＭＳ Ｐゴシック" charset="-128"/>
              <a:cs typeface="Cambria"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30789523"/>
              </p:ext>
            </p:extLst>
          </p:nvPr>
        </p:nvGraphicFramePr>
        <p:xfrm>
          <a:off x="457200" y="1600200"/>
          <a:ext cx="8369300" cy="465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399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smtClean="0"/>
              <a:t>Potential </a:t>
            </a:r>
            <a:r>
              <a:rPr lang="en-US" altLang="en-US" sz="2800" dirty="0"/>
              <a:t>Need to Allocation Fare </a:t>
            </a:r>
            <a:r>
              <a:rPr lang="en-US" altLang="en-US" sz="2800" u="sng" dirty="0"/>
              <a:t>Revenues</a:t>
            </a:r>
            <a:r>
              <a:rPr lang="en-US" altLang="en-US" sz="2800" dirty="0"/>
              <a:t> as </a:t>
            </a:r>
            <a:r>
              <a:rPr lang="en-US" altLang="en-US" sz="2800" dirty="0" smtClean="0"/>
              <a:t>Well … </a:t>
            </a:r>
            <a:r>
              <a:rPr lang="en-US" altLang="en-US" sz="2800" i="1" dirty="0" smtClean="0"/>
              <a:t>IF</a:t>
            </a:r>
            <a:endParaRPr lang="en-US" altLang="en-US" sz="2800" i="1" dirty="0"/>
          </a:p>
          <a:p>
            <a:pPr lvl="2">
              <a:lnSpc>
                <a:spcPct val="90000"/>
              </a:lnSpc>
            </a:pPr>
            <a:r>
              <a:rPr lang="en-US" altLang="en-US" sz="2400" dirty="0"/>
              <a:t>There Is a Fixed Fare for the Initial Segment of a Multi-Mode Trip and the Transfer Charge is Not Equal to the Fare Charged for a Single Ride Trip on the Next Mode</a:t>
            </a:r>
          </a:p>
          <a:p>
            <a:pPr lvl="2">
              <a:lnSpc>
                <a:spcPct val="90000"/>
              </a:lnSpc>
            </a:pPr>
            <a:r>
              <a:rPr lang="en-US" altLang="en-US" sz="2400" dirty="0"/>
              <a:t>A Large Portion of Passengers Use Prepaid Fare Media That is Accepted on all Modes</a:t>
            </a:r>
          </a:p>
          <a:p>
            <a:pPr lvl="1">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627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NTD Requirements</a:t>
            </a:r>
          </a:p>
          <a:p>
            <a:pPr lvl="1">
              <a:lnSpc>
                <a:spcPct val="90000"/>
              </a:lnSpc>
            </a:pPr>
            <a:r>
              <a:rPr lang="en-US" altLang="en-US" sz="2800" dirty="0"/>
              <a:t>Farebox Revenue Allocation</a:t>
            </a:r>
          </a:p>
          <a:p>
            <a:pPr lvl="2">
              <a:lnSpc>
                <a:spcPct val="90000"/>
              </a:lnSpc>
            </a:pPr>
            <a:r>
              <a:rPr lang="en-US" altLang="en-US" sz="2400" dirty="0"/>
              <a:t>Typical Allocation Variables</a:t>
            </a:r>
          </a:p>
          <a:p>
            <a:pPr lvl="3">
              <a:lnSpc>
                <a:spcPct val="90000"/>
              </a:lnSpc>
            </a:pPr>
            <a:r>
              <a:rPr lang="en-US" altLang="en-US" sz="2000" dirty="0"/>
              <a:t>Unlinked Passenger Trips</a:t>
            </a:r>
          </a:p>
          <a:p>
            <a:pPr lvl="3">
              <a:lnSpc>
                <a:spcPct val="90000"/>
              </a:lnSpc>
            </a:pPr>
            <a:r>
              <a:rPr lang="en-US" altLang="en-US" sz="2000" dirty="0"/>
              <a:t>Passenger Miles Traveled</a:t>
            </a:r>
          </a:p>
          <a:p>
            <a:pPr lvl="3">
              <a:lnSpc>
                <a:spcPct val="90000"/>
              </a:lnSpc>
            </a:pPr>
            <a:r>
              <a:rPr lang="en-US" altLang="en-US" sz="2000" dirty="0"/>
              <a:t>Operating Expenses</a:t>
            </a:r>
          </a:p>
          <a:p>
            <a:pPr lvl="1">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6083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NCDOT’S Goal</a:t>
            </a:r>
          </a:p>
          <a:p>
            <a:pPr lvl="1">
              <a:lnSpc>
                <a:spcPct val="90000"/>
              </a:lnSpc>
            </a:pPr>
            <a:r>
              <a:rPr lang="en-US" altLang="en-US" sz="2800" dirty="0"/>
              <a:t>To Provide a Reasonable and Consistent Method of Allocating Costs </a:t>
            </a:r>
            <a:r>
              <a:rPr lang="en-US" altLang="en-US" sz="2800" dirty="0" smtClean="0"/>
              <a:t>(and Revenues, if Necessary) to </a:t>
            </a:r>
            <a:r>
              <a:rPr lang="en-US" altLang="en-US" sz="2800" dirty="0"/>
              <a:t>the Urban Formula and Rural Formula Programs</a:t>
            </a:r>
          </a:p>
          <a:p>
            <a:pPr lvl="2">
              <a:lnSpc>
                <a:spcPct val="90000"/>
              </a:lnSpc>
            </a:pPr>
            <a:r>
              <a:rPr lang="en-US" altLang="en-US" sz="2400" dirty="0"/>
              <a:t>Federal Operating Assistance</a:t>
            </a:r>
          </a:p>
          <a:p>
            <a:pPr lvl="2">
              <a:lnSpc>
                <a:spcPct val="90000"/>
              </a:lnSpc>
            </a:pPr>
            <a:r>
              <a:rPr lang="en-US" altLang="en-US" sz="2400" dirty="0"/>
              <a:t>Federal Capital Assistance</a:t>
            </a:r>
          </a:p>
          <a:p>
            <a:pPr lvl="2">
              <a:lnSpc>
                <a:spcPct val="90000"/>
              </a:lnSpc>
            </a:pPr>
            <a:endParaRPr lang="en-US" altLang="en-US" sz="2400" dirty="0"/>
          </a:p>
          <a:p>
            <a:pPr lvl="1">
              <a:lnSpc>
                <a:spcPct val="90000"/>
              </a:lnSpc>
            </a:pPr>
            <a:r>
              <a:rPr lang="en-US" altLang="en-US" sz="2800" dirty="0"/>
              <a:t>What About Section 5311 Administration?</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109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FTA Perspective</a:t>
            </a:r>
            <a:endParaRPr lang="en-US" altLang="en-US" sz="2400" dirty="0"/>
          </a:p>
          <a:p>
            <a:pPr lvl="1">
              <a:lnSpc>
                <a:spcPct val="90000"/>
              </a:lnSpc>
            </a:pPr>
            <a:r>
              <a:rPr lang="en-US" altLang="en-US" sz="2800" dirty="0"/>
              <a:t>FTA Recognizes Only Capital and Operating Costs</a:t>
            </a:r>
          </a:p>
          <a:p>
            <a:pPr lvl="1">
              <a:lnSpc>
                <a:spcPct val="90000"/>
              </a:lnSpc>
            </a:pPr>
            <a:r>
              <a:rPr lang="en-US" altLang="en-US" sz="2800" dirty="0"/>
              <a:t>The Allowance of Project Administration as An Eighty (80%) Cost is a State Option</a:t>
            </a:r>
          </a:p>
          <a:p>
            <a:pPr lvl="2">
              <a:lnSpc>
                <a:spcPct val="90000"/>
              </a:lnSpc>
            </a:pPr>
            <a:r>
              <a:rPr lang="en-US" altLang="en-US" sz="2400" dirty="0"/>
              <a:t>NCDOT Has Always Elected to Implement This Option</a:t>
            </a:r>
          </a:p>
          <a:p>
            <a:pPr lvl="2">
              <a:lnSpc>
                <a:spcPct val="90000"/>
              </a:lnSpc>
            </a:pPr>
            <a:r>
              <a:rPr lang="en-US" altLang="en-US" sz="2400" dirty="0"/>
              <a:t>This Creates Accounting Challenges for Entities That Receive Both Section 5307 and Section 5311 Funding</a:t>
            </a:r>
          </a:p>
          <a:p>
            <a:pPr lvl="1">
              <a:lnSpc>
                <a:spcPct val="90000"/>
              </a:lnSpc>
            </a:pP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Chart of Accounts Considerations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84325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FTA Perspective</a:t>
            </a:r>
          </a:p>
          <a:p>
            <a:pPr lvl="1">
              <a:lnSpc>
                <a:spcPct val="90000"/>
              </a:lnSpc>
            </a:pPr>
            <a:r>
              <a:rPr lang="en-US" altLang="en-US" sz="2800" dirty="0"/>
              <a:t>Transit Agencies </a:t>
            </a:r>
            <a:r>
              <a:rPr lang="en-US" altLang="en-US" sz="2800" i="1" dirty="0"/>
              <a:t>May </a:t>
            </a:r>
            <a:r>
              <a:rPr lang="en-US" altLang="en-US" sz="2800" dirty="0"/>
              <a:t>Use the Following Methods to Allocate Federal Funding Data Among Multiple Urbanized and Rural Areas</a:t>
            </a:r>
          </a:p>
          <a:p>
            <a:pPr lvl="2">
              <a:lnSpc>
                <a:spcPct val="90000"/>
              </a:lnSpc>
            </a:pPr>
            <a:r>
              <a:rPr lang="en-US" altLang="en-US" sz="2400" dirty="0"/>
              <a:t>Actual Data</a:t>
            </a:r>
          </a:p>
          <a:p>
            <a:pPr lvl="2">
              <a:lnSpc>
                <a:spcPct val="90000"/>
              </a:lnSpc>
            </a:pPr>
            <a:r>
              <a:rPr lang="en-US" altLang="en-US" sz="2400" dirty="0"/>
              <a:t>Vehicle Revenue Miles, or</a:t>
            </a:r>
          </a:p>
          <a:p>
            <a:pPr lvl="2">
              <a:lnSpc>
                <a:spcPct val="90000"/>
              </a:lnSpc>
            </a:pPr>
            <a:r>
              <a:rPr lang="en-US" altLang="en-US" sz="2400" dirty="0"/>
              <a:t>Other</a:t>
            </a:r>
          </a:p>
          <a:p>
            <a:pPr lvl="1">
              <a:lnSpc>
                <a:spcPct val="90000"/>
              </a:lnSpc>
            </a:pPr>
            <a:r>
              <a:rPr lang="en-US" altLang="en-US" sz="2800" dirty="0"/>
              <a:t>Notice the Use of “May”</a:t>
            </a:r>
          </a:p>
          <a:p>
            <a:pPr lvl="2">
              <a:lnSpc>
                <a:spcPct val="90000"/>
              </a:lnSpc>
            </a:pPr>
            <a:r>
              <a:rPr lang="en-US" altLang="en-US" sz="2400" dirty="0"/>
              <a:t>FTA Provides Guidance, But is Not Prescriptive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8442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FTA Perspective</a:t>
            </a:r>
          </a:p>
          <a:p>
            <a:pPr lvl="1">
              <a:lnSpc>
                <a:spcPct val="90000"/>
              </a:lnSpc>
            </a:pPr>
            <a:r>
              <a:rPr lang="en-US" altLang="en-US" sz="2800" dirty="0"/>
              <a:t>Actual Method</a:t>
            </a:r>
          </a:p>
          <a:p>
            <a:pPr lvl="2">
              <a:lnSpc>
                <a:spcPct val="90000"/>
              </a:lnSpc>
            </a:pPr>
            <a:r>
              <a:rPr lang="en-US" altLang="en-US" sz="2400" dirty="0"/>
              <a:t>Transit Agencies Use the Actual Data Method When They Directly Record the Values For Each Data Item by Urbanized and Rural Areas</a:t>
            </a:r>
          </a:p>
          <a:p>
            <a:pPr lvl="2">
              <a:lnSpc>
                <a:spcPct val="90000"/>
              </a:lnSpc>
            </a:pPr>
            <a:r>
              <a:rPr lang="en-US" altLang="en-US" sz="2400" dirty="0"/>
              <a:t>Transit Agencies Typically Use This Approach for Modes Such as Demand Response and Demand Response Taxi That Use Detailed Recording </a:t>
            </a:r>
            <a:r>
              <a:rPr lang="en-US" altLang="en-US" sz="2400" dirty="0" smtClean="0"/>
              <a:t>Systems</a:t>
            </a:r>
          </a:p>
          <a:p>
            <a:pPr lvl="2">
              <a:lnSpc>
                <a:spcPct val="90000"/>
              </a:lnSpc>
            </a:pPr>
            <a:r>
              <a:rPr lang="en-US" altLang="en-US" sz="2400" dirty="0" smtClean="0"/>
              <a:t>FTA Means:</a:t>
            </a:r>
          </a:p>
          <a:p>
            <a:pPr lvl="3">
              <a:lnSpc>
                <a:spcPct val="90000"/>
              </a:lnSpc>
            </a:pPr>
            <a:r>
              <a:rPr lang="en-US" altLang="en-US" sz="2000" dirty="0" smtClean="0"/>
              <a:t>Service Modes as Treated as their Own Fund in the Accounting System</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FTA/NTD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07410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Expense Must be </a:t>
            </a:r>
            <a:r>
              <a:rPr lang="en-US" altLang="en-US" sz="3200" dirty="0" smtClean="0"/>
              <a:t>Reported </a:t>
            </a:r>
            <a:r>
              <a:rPr lang="en-US" altLang="en-US" sz="3200" dirty="0"/>
              <a:t>by Mode</a:t>
            </a:r>
          </a:p>
          <a:p>
            <a:pPr>
              <a:lnSpc>
                <a:spcPct val="90000"/>
              </a:lnSpc>
            </a:pPr>
            <a:r>
              <a:rPr lang="en-US" altLang="en-US" sz="3200" dirty="0"/>
              <a:t>Expenses Must be Reported by Type</a:t>
            </a:r>
          </a:p>
          <a:p>
            <a:pPr>
              <a:lnSpc>
                <a:spcPct val="90000"/>
              </a:lnSpc>
            </a:pPr>
            <a:r>
              <a:rPr lang="en-US" altLang="en-US" sz="3200" dirty="0"/>
              <a:t>Expenses Must be Reported on the Accrual Basis</a:t>
            </a:r>
          </a:p>
          <a:p>
            <a:pPr>
              <a:lnSpc>
                <a:spcPct val="90000"/>
              </a:lnSpc>
            </a:pPr>
            <a:r>
              <a:rPr lang="en-US" altLang="en-US" sz="3200" dirty="0"/>
              <a:t>An Entity’s Indirect Costs Must be </a:t>
            </a:r>
            <a:r>
              <a:rPr lang="en-US" altLang="en-US" sz="3200" dirty="0" smtClean="0"/>
              <a:t>Reported</a:t>
            </a: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Summary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1613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If an Agency Serves More than One Urbanized Area or an Urbanized Area and a Rural Area, Expenses Must be Allocated Between Programs</a:t>
            </a:r>
          </a:p>
          <a:p>
            <a:pPr>
              <a:lnSpc>
                <a:spcPct val="90000"/>
              </a:lnSpc>
            </a:pPr>
            <a:r>
              <a:rPr lang="en-US" altLang="en-US" sz="3200" dirty="0" smtClean="0"/>
              <a:t>Expenses Must be Allocated Between Modes</a:t>
            </a:r>
          </a:p>
          <a:p>
            <a:pPr>
              <a:lnSpc>
                <a:spcPct val="90000"/>
              </a:lnSpc>
            </a:pPr>
            <a:r>
              <a:rPr lang="en-US" altLang="en-US" sz="3200" dirty="0" smtClean="0"/>
              <a:t>Agency </a:t>
            </a:r>
            <a:r>
              <a:rPr lang="en-US" altLang="en-US" sz="3200" dirty="0"/>
              <a:t>Must Use a “Reasonable” and “Consistent” in Allocation</a:t>
            </a:r>
          </a:p>
          <a:p>
            <a:pPr>
              <a:lnSpc>
                <a:spcPct val="90000"/>
              </a:lnSpc>
            </a:pPr>
            <a:r>
              <a:rPr lang="en-US" altLang="en-US" sz="3200" dirty="0"/>
              <a:t>Potential Need to Allocate Revenues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Summary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044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The Only Real Practical Guidance on Allocation is Found in NTD Guidance</a:t>
            </a:r>
          </a:p>
          <a:p>
            <a:pPr>
              <a:lnSpc>
                <a:spcPct val="90000"/>
              </a:lnSpc>
            </a:pPr>
            <a:r>
              <a:rPr lang="en-US" altLang="en-US" sz="3200" dirty="0"/>
              <a:t>Indeed, It is NTD and PTD Reporting Requirements That Will Dictate Local Practice in the Areas:</a:t>
            </a:r>
          </a:p>
          <a:p>
            <a:pPr lvl="1">
              <a:lnSpc>
                <a:spcPct val="90000"/>
              </a:lnSpc>
            </a:pPr>
            <a:r>
              <a:rPr lang="en-US" altLang="en-US" sz="2800" dirty="0"/>
              <a:t>Chart of Accounts Structure</a:t>
            </a:r>
          </a:p>
          <a:p>
            <a:pPr lvl="1">
              <a:lnSpc>
                <a:spcPct val="90000"/>
              </a:lnSpc>
            </a:pPr>
            <a:r>
              <a:rPr lang="en-US" altLang="en-US" sz="2800" dirty="0"/>
              <a:t>Accounting</a:t>
            </a:r>
          </a:p>
          <a:p>
            <a:pPr lvl="1">
              <a:lnSpc>
                <a:spcPct val="90000"/>
              </a:lnSpc>
            </a:pPr>
            <a:r>
              <a:rPr lang="en-US" altLang="en-US" sz="2800" dirty="0"/>
              <a:t>Budgeting</a:t>
            </a:r>
          </a:p>
          <a:p>
            <a:pPr lvl="1">
              <a:lnSpc>
                <a:spcPct val="90000"/>
              </a:lnSpc>
            </a:pPr>
            <a:r>
              <a:rPr lang="en-US" altLang="en-US" sz="2800" dirty="0"/>
              <a:t>Allocation Methods </a:t>
            </a:r>
          </a:p>
          <a:p>
            <a:pPr lvl="2">
              <a:lnSpc>
                <a:spcPct val="90000"/>
              </a:lnSpc>
            </a:pPr>
            <a:r>
              <a:rPr lang="en-US" altLang="en-US" sz="2400" dirty="0"/>
              <a:t>To Be Addressed in this Workshop</a:t>
            </a:r>
          </a:p>
          <a:p>
            <a:pPr marL="0" indent="0">
              <a:lnSpc>
                <a:spcPct val="90000"/>
              </a:lnSpc>
              <a:buNone/>
            </a:pPr>
            <a:endParaRPr lang="en-US" altLang="en-US"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Summary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28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56412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Summary</a:t>
            </a:r>
            <a:endParaRPr lang="en-US" dirty="0"/>
          </a:p>
        </p:txBody>
      </p:sp>
      <p:sp>
        <p:nvSpPr>
          <p:cNvPr id="8" name="Slide Number Placeholder 4"/>
          <p:cNvSpPr>
            <a:spLocks noGrp="1"/>
          </p:cNvSpPr>
          <p:nvPr>
            <p:ph type="sldNum" sz="quarter" idx="12"/>
          </p:nvPr>
        </p:nvSpPr>
        <p:spPr/>
        <p:txBody>
          <a:bodyPr/>
          <a:lstStyle/>
          <a:p>
            <a:pPr algn="r">
              <a:defRPr/>
            </a:pPr>
            <a:fld id="{20FDBC00-900C-45E2-B0B4-268F985CAD3F}" type="slidenum">
              <a:rPr lang="en-US" sz="1400" smtClean="0"/>
              <a:t>29</a:t>
            </a:fld>
            <a:r>
              <a:rPr lang="en-US" sz="1400" dirty="0"/>
              <a:t> of </a:t>
            </a:r>
            <a:r>
              <a:rPr lang="en-US" sz="1400" dirty="0" smtClean="0"/>
              <a:t>170</a:t>
            </a:r>
            <a:endParaRPr lang="en-US" sz="1400" dirty="0"/>
          </a:p>
        </p:txBody>
      </p:sp>
      <p:sp>
        <p:nvSpPr>
          <p:cNvPr id="20482" name="Rectangle 3"/>
          <p:cNvSpPr>
            <a:spLocks noGrp="1" noChangeArrowheads="1"/>
          </p:cNvSpPr>
          <p:nvPr>
            <p:ph sz="half" idx="4294967295"/>
          </p:nvPr>
        </p:nvSpPr>
        <p:spPr>
          <a:xfrm>
            <a:off x="0" y="1589088"/>
            <a:ext cx="9144000" cy="4527550"/>
          </a:xfrm>
        </p:spPr>
        <p:txBody>
          <a:bodyPr lIns="101600" tIns="50800" rIns="101600" bIns="50800"/>
          <a:lstStyle/>
          <a:p>
            <a:pPr marL="914400" lvl="2" indent="0">
              <a:lnSpc>
                <a:spcPct val="90000"/>
              </a:lnSpc>
              <a:buNone/>
            </a:pPr>
            <a:endParaRPr lang="en-US" altLang="en-US" sz="2400" dirty="0"/>
          </a:p>
          <a:p>
            <a:pPr lvl="2">
              <a:lnSpc>
                <a:spcPct val="90000"/>
              </a:lnSpc>
            </a:pPr>
            <a:endParaRPr lang="en-US" altLang="en-US" sz="2400" dirty="0"/>
          </a:p>
          <a:p>
            <a:pPr lvl="2">
              <a:lnSpc>
                <a:spcPct val="90000"/>
              </a:lnSpc>
            </a:pPr>
            <a:endParaRPr lang="en-US" alt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244481480"/>
              </p:ext>
            </p:extLst>
          </p:nvPr>
        </p:nvGraphicFramePr>
        <p:xfrm>
          <a:off x="1204769" y="1209345"/>
          <a:ext cx="6987886" cy="5073548"/>
        </p:xfrm>
        <a:graphic>
          <a:graphicData uri="http://schemas.openxmlformats.org/presentationml/2006/ole">
            <mc:AlternateContent xmlns:mc="http://schemas.openxmlformats.org/markup-compatibility/2006">
              <mc:Choice xmlns:v="urn:schemas-microsoft-com:vml" Requires="v">
                <p:oleObj spid="_x0000_s5145" name="Visio" r:id="rId4" imgW="9082950" imgH="6596910" progId="Visio.Drawing.11">
                  <p:embed/>
                </p:oleObj>
              </mc:Choice>
              <mc:Fallback>
                <p:oleObj name="Visio" r:id="rId4" imgW="9082950" imgH="6596910" progId="Visio.Drawing.11">
                  <p:embed/>
                  <p:pic>
                    <p:nvPicPr>
                      <p:cNvPr id="0" name=""/>
                      <p:cNvPicPr/>
                      <p:nvPr/>
                    </p:nvPicPr>
                    <p:blipFill>
                      <a:blip r:embed="rId5"/>
                      <a:stretch>
                        <a:fillRect/>
                      </a:stretch>
                    </p:blipFill>
                    <p:spPr>
                      <a:xfrm>
                        <a:off x="1204769" y="1209345"/>
                        <a:ext cx="6987886" cy="5073548"/>
                      </a:xfrm>
                      <a:prstGeom prst="rect">
                        <a:avLst/>
                      </a:prstGeom>
                    </p:spPr>
                  </p:pic>
                </p:oleObj>
              </mc:Fallback>
            </mc:AlternateContent>
          </a:graphicData>
        </a:graphic>
      </p:graphicFrame>
    </p:spTree>
    <p:extLst>
      <p:ext uri="{BB962C8B-B14F-4D97-AF65-F5344CB8AC3E}">
        <p14:creationId xmlns:p14="http://schemas.microsoft.com/office/powerpoint/2010/main" val="418404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basic requirements</a:t>
            </a:r>
          </a:p>
        </p:txBody>
      </p:sp>
      <p:sp>
        <p:nvSpPr>
          <p:cNvPr id="3" name="Text Placeholder 2"/>
          <p:cNvSpPr>
            <a:spLocks noGrp="1"/>
          </p:cNvSpPr>
          <p:nvPr>
            <p:ph type="body" idx="1"/>
          </p:nvPr>
        </p:nvSpPr>
        <p:spPr>
          <a:xfrm>
            <a:off x="687807" y="2424022"/>
            <a:ext cx="7772400" cy="740674"/>
          </a:xfrm>
        </p:spPr>
        <p:txBody>
          <a:bodyPr/>
          <a:lstStyle/>
          <a:p>
            <a:r>
              <a:rPr lang="en-US" dirty="0"/>
              <a:t>Module 1</a:t>
            </a:r>
          </a:p>
        </p:txBody>
      </p:sp>
    </p:spTree>
    <p:extLst>
      <p:ext uri="{BB962C8B-B14F-4D97-AF65-F5344CB8AC3E}">
        <p14:creationId xmlns:p14="http://schemas.microsoft.com/office/powerpoint/2010/main" val="26222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588698"/>
            <a:ext cx="8318500" cy="4527550"/>
          </a:xfrm>
        </p:spPr>
        <p:txBody>
          <a:bodyPr lIns="101600" tIns="50800" rIns="101600" bIns="50800"/>
          <a:lstStyle/>
          <a:p>
            <a:pPr>
              <a:lnSpc>
                <a:spcPct val="90000"/>
              </a:lnSpc>
            </a:pPr>
            <a:r>
              <a:rPr lang="en-US" altLang="en-US" sz="3200" dirty="0"/>
              <a:t>In Addition to These Issues, There are Basic Financial Management Issues That Must be Addressed in Order to Ensure a Fully Compliant Financial System</a:t>
            </a:r>
            <a:endParaRPr lang="en-US" altLang="en-US" sz="2400" dirty="0"/>
          </a:p>
          <a:p>
            <a:pPr marL="0" indent="0">
              <a:lnSpc>
                <a:spcPct val="90000"/>
              </a:lnSpc>
              <a:buNone/>
            </a:pPr>
            <a:endParaRPr lang="en-US" altLang="en-US"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Summary</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95560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Super Circular requirements for financial management</a:t>
            </a:r>
          </a:p>
        </p:txBody>
      </p:sp>
      <p:sp>
        <p:nvSpPr>
          <p:cNvPr id="3" name="Text Placeholder 2"/>
          <p:cNvSpPr>
            <a:spLocks noGrp="1"/>
          </p:cNvSpPr>
          <p:nvPr>
            <p:ph type="body" idx="1"/>
          </p:nvPr>
        </p:nvSpPr>
        <p:spPr>
          <a:xfrm>
            <a:off x="687807" y="2424022"/>
            <a:ext cx="7772400" cy="740674"/>
          </a:xfrm>
        </p:spPr>
        <p:txBody>
          <a:bodyPr/>
          <a:lstStyle/>
          <a:p>
            <a:r>
              <a:rPr lang="en-US" dirty="0"/>
              <a:t>Module 3</a:t>
            </a:r>
          </a:p>
        </p:txBody>
      </p:sp>
    </p:spTree>
    <p:extLst>
      <p:ext uri="{BB962C8B-B14F-4D97-AF65-F5344CB8AC3E}">
        <p14:creationId xmlns:p14="http://schemas.microsoft.com/office/powerpoint/2010/main" val="330960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dirty="0"/>
              <a:t>Financial Management Systems, Including Records Documenting Compliance With Federal Statutes, Regulations, and the Terms and Conditions of the Federal </a:t>
            </a:r>
            <a:r>
              <a:rPr lang="en-US" altLang="en-US" dirty="0" smtClean="0"/>
              <a:t>Award, Must be Maintained</a:t>
            </a:r>
            <a:endParaRPr lang="en-US" altLang="en-US" dirty="0"/>
          </a:p>
          <a:p>
            <a:pPr lvl="1"/>
            <a:r>
              <a:rPr lang="en-US" altLang="en-US" dirty="0" smtClean="0"/>
              <a:t>Records Must </a:t>
            </a:r>
            <a:r>
              <a:rPr lang="en-US" altLang="en-US" dirty="0"/>
              <a:t>b</a:t>
            </a:r>
            <a:r>
              <a:rPr lang="en-US" altLang="en-US" dirty="0" smtClean="0"/>
              <a:t>e </a:t>
            </a:r>
            <a:r>
              <a:rPr lang="en-US" altLang="en-US" dirty="0"/>
              <a:t>Sufficient </a:t>
            </a:r>
            <a:r>
              <a:rPr lang="en-US" altLang="en-US" dirty="0" smtClean="0"/>
              <a:t>to Permit the Preparation of Reports Required By General and Program-Specific Terms and Conditions of the Grant Award</a:t>
            </a:r>
          </a:p>
          <a:p>
            <a:pPr lvl="1"/>
            <a:r>
              <a:rPr lang="en-US" altLang="en-US" dirty="0" smtClean="0"/>
              <a:t>Records Must Permit </a:t>
            </a:r>
            <a:r>
              <a:rPr lang="en-US" altLang="en-US" dirty="0"/>
              <a:t>the Tracing </a:t>
            </a:r>
            <a:r>
              <a:rPr lang="en-US" altLang="en-US" dirty="0" smtClean="0"/>
              <a:t>of </a:t>
            </a:r>
            <a:r>
              <a:rPr lang="en-US" altLang="en-US" dirty="0"/>
              <a:t>Funds </a:t>
            </a:r>
            <a:r>
              <a:rPr lang="en-US" altLang="en-US" dirty="0" smtClean="0"/>
              <a:t>to </a:t>
            </a:r>
            <a:r>
              <a:rPr lang="en-US" altLang="en-US" dirty="0"/>
              <a:t>a</a:t>
            </a:r>
            <a:r>
              <a:rPr lang="en-US" altLang="en-US" dirty="0" smtClean="0"/>
              <a:t> </a:t>
            </a:r>
            <a:r>
              <a:rPr lang="en-US" altLang="en-US" dirty="0"/>
              <a:t>Level </a:t>
            </a:r>
            <a:r>
              <a:rPr lang="en-US" altLang="en-US" dirty="0" smtClean="0"/>
              <a:t>of </a:t>
            </a:r>
            <a:r>
              <a:rPr lang="en-US" altLang="en-US" dirty="0"/>
              <a:t>Expenditures Adequate </a:t>
            </a:r>
            <a:r>
              <a:rPr lang="en-US" altLang="en-US" dirty="0" smtClean="0"/>
              <a:t>to Establish </a:t>
            </a:r>
            <a:r>
              <a:rPr lang="en-US" altLang="en-US" dirty="0"/>
              <a:t>That Such Funds Have Been Used According </a:t>
            </a:r>
            <a:r>
              <a:rPr lang="en-US" altLang="en-US" dirty="0" smtClean="0"/>
              <a:t>to </a:t>
            </a:r>
            <a:r>
              <a:rPr lang="en-US" altLang="en-US" dirty="0"/>
              <a:t>t</a:t>
            </a:r>
            <a:r>
              <a:rPr lang="en-US" altLang="en-US" dirty="0" smtClean="0"/>
              <a:t>he </a:t>
            </a:r>
            <a:r>
              <a:rPr lang="en-US" altLang="en-US" dirty="0"/>
              <a:t>Federal Statutes, Regulations, </a:t>
            </a:r>
            <a:r>
              <a:rPr lang="en-US" altLang="en-US" dirty="0" smtClean="0"/>
              <a:t>and </a:t>
            </a:r>
            <a:r>
              <a:rPr lang="en-US" altLang="en-US" dirty="0"/>
              <a:t>t</a:t>
            </a:r>
            <a:r>
              <a:rPr lang="en-US" altLang="en-US" dirty="0" smtClean="0"/>
              <a:t>he </a:t>
            </a:r>
            <a:r>
              <a:rPr lang="en-US" altLang="en-US" dirty="0"/>
              <a:t>Terms </a:t>
            </a:r>
            <a:r>
              <a:rPr lang="en-US" altLang="en-US" dirty="0" smtClean="0"/>
              <a:t>and </a:t>
            </a:r>
            <a:r>
              <a:rPr lang="en-US" altLang="en-US" dirty="0"/>
              <a:t>Conditions </a:t>
            </a:r>
            <a:r>
              <a:rPr lang="en-US" altLang="en-US" dirty="0" smtClean="0"/>
              <a:t>of </a:t>
            </a:r>
            <a:r>
              <a:rPr lang="en-US" altLang="en-US" dirty="0"/>
              <a:t>t</a:t>
            </a:r>
            <a:r>
              <a:rPr lang="en-US" altLang="en-US" dirty="0" smtClean="0"/>
              <a:t>he </a:t>
            </a:r>
            <a:r>
              <a:rPr lang="en-US" altLang="en-US" dirty="0"/>
              <a:t>Federal </a:t>
            </a:r>
            <a:r>
              <a:rPr lang="en-US" altLang="en-US" dirty="0" smtClean="0"/>
              <a:t>Award</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2 CFR Part </a:t>
            </a:r>
            <a:r>
              <a:rPr lang="en-US" altLang="en-US" sz="4400" b="1" dirty="0" smtClean="0">
                <a:solidFill>
                  <a:srgbClr val="632523"/>
                </a:solidFill>
                <a:latin typeface="Calibri" panose="020F0502020204030204" pitchFamily="34" charset="0"/>
              </a:rPr>
              <a:t>200.302(a)</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0701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dirty="0" smtClean="0"/>
              <a:t>Identification, In Its Accounts, of All Federal Awards Received and Expended and </a:t>
            </a:r>
            <a:r>
              <a:rPr lang="en-US" altLang="en-US" dirty="0"/>
              <a:t>t</a:t>
            </a:r>
            <a:r>
              <a:rPr lang="en-US" altLang="en-US" dirty="0" smtClean="0"/>
              <a:t>he Federal Programs Under Which They Were Received</a:t>
            </a:r>
          </a:p>
          <a:p>
            <a:r>
              <a:rPr lang="en-US" altLang="en-US" dirty="0" smtClean="0"/>
              <a:t>Federal Program and Federal Award Identification Must Include, as Applicable, the CFDA Title and Number, Federal Award Identification Number and Year, Name of The Federal Agency, and Name of the Pass-Through Entity, If Any</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2 CFR Part 200.302(b</a:t>
            </a:r>
            <a:r>
              <a:rPr lang="en-US" altLang="en-US" sz="4400" b="1" dirty="0" smtClean="0">
                <a:solidFill>
                  <a:srgbClr val="632523"/>
                </a:solidFill>
                <a:latin typeface="Calibri" panose="020F0502020204030204" pitchFamily="34" charset="0"/>
              </a:rPr>
              <a:t>)(1)</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19029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dirty="0" smtClean="0"/>
              <a:t>Accurate, Current, </a:t>
            </a:r>
            <a:r>
              <a:rPr lang="en-US" altLang="en-US" dirty="0"/>
              <a:t>a</a:t>
            </a:r>
            <a:r>
              <a:rPr lang="en-US" altLang="en-US" dirty="0" smtClean="0"/>
              <a:t>nd Complete Disclosure of </a:t>
            </a:r>
            <a:r>
              <a:rPr lang="en-US" altLang="en-US" dirty="0"/>
              <a:t>t</a:t>
            </a:r>
            <a:r>
              <a:rPr lang="en-US" altLang="en-US" dirty="0" smtClean="0"/>
              <a:t>he Financial Results of Each Federal Award or Program in Accordance With the Reporting Requirements Set  Forth in§200.327</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2 CFR Part 200.302(b)(2)</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8296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Records That Identify Adequately </a:t>
            </a:r>
            <a:r>
              <a:rPr lang="en-US" altLang="en-US" sz="3200" dirty="0"/>
              <a:t>t</a:t>
            </a:r>
            <a:r>
              <a:rPr lang="en-US" altLang="en-US" sz="3200" dirty="0" smtClean="0"/>
              <a:t>he Source and Application of Funds for Federally-Funded Activities</a:t>
            </a:r>
          </a:p>
          <a:p>
            <a:pPr lvl="1"/>
            <a:r>
              <a:rPr lang="en-US" altLang="en-US" sz="2800" dirty="0" smtClean="0"/>
              <a:t>These Records Must Contain Information Pertaining to</a:t>
            </a:r>
          </a:p>
          <a:p>
            <a:pPr lvl="2"/>
            <a:r>
              <a:rPr lang="en-US" altLang="en-US" sz="2400" dirty="0" smtClean="0"/>
              <a:t>Federal Awards</a:t>
            </a:r>
          </a:p>
          <a:p>
            <a:pPr lvl="2"/>
            <a:r>
              <a:rPr lang="en-US" altLang="en-US" sz="2400" dirty="0" smtClean="0"/>
              <a:t>Authorizations</a:t>
            </a:r>
          </a:p>
          <a:p>
            <a:pPr lvl="2"/>
            <a:r>
              <a:rPr lang="en-US" altLang="en-US" sz="2400" dirty="0" smtClean="0"/>
              <a:t>Obligations</a:t>
            </a:r>
          </a:p>
          <a:p>
            <a:pPr lvl="2"/>
            <a:r>
              <a:rPr lang="en-US" altLang="en-US" sz="2400" dirty="0" smtClean="0"/>
              <a:t>Unobligated Balances</a:t>
            </a:r>
          </a:p>
          <a:p>
            <a:pPr lvl="2"/>
            <a:r>
              <a:rPr lang="en-US" altLang="en-US" sz="2400" dirty="0" smtClean="0"/>
              <a:t>Assets, Expenditures, Income and Interest</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2 CFR Part 200.302(b)(3)</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3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Effective Control Over, and Accountability for, All Funds, Property, and Other Assets</a:t>
            </a:r>
          </a:p>
          <a:p>
            <a:pPr lvl="1"/>
            <a:r>
              <a:rPr lang="en-US" altLang="en-US" sz="2800" dirty="0" smtClean="0"/>
              <a:t>The Non-Federal Entity Must Adequately Safeguard All Assets and Assure That They are Used Solely for Authorized Purposes</a:t>
            </a: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2 CFR Part 200.302(b)(4)</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0115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3200" dirty="0" smtClean="0"/>
              <a:t>Comparison of Expenditures With Budget Amounts for Each Federal Award</a:t>
            </a:r>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2 CFR Part 200.302(b)(5)</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5108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3200" dirty="0" smtClean="0"/>
              <a:t>Other Super Circular Requirements of Financial Management Systems</a:t>
            </a:r>
          </a:p>
          <a:p>
            <a:pPr lvl="1"/>
            <a:r>
              <a:rPr lang="en-US" altLang="en-US" sz="2800" dirty="0" smtClean="0"/>
              <a:t>Internal Controls</a:t>
            </a:r>
          </a:p>
          <a:p>
            <a:pPr lvl="1"/>
            <a:r>
              <a:rPr lang="en-US" altLang="en-US" sz="2800" dirty="0" smtClean="0"/>
              <a:t>Payments</a:t>
            </a:r>
          </a:p>
          <a:p>
            <a:pPr lvl="1"/>
            <a:r>
              <a:rPr lang="en-US" altLang="en-US" sz="2800" dirty="0" smtClean="0"/>
              <a:t>Cost Sharing/Local Match</a:t>
            </a:r>
          </a:p>
          <a:p>
            <a:pPr lvl="1"/>
            <a:r>
              <a:rPr lang="en-US" altLang="en-US" sz="2800" dirty="0" smtClean="0"/>
              <a:t>Program Income</a:t>
            </a:r>
          </a:p>
          <a:p>
            <a:pPr lvl="1"/>
            <a:r>
              <a:rPr lang="en-US" altLang="en-US" sz="2800" dirty="0" smtClean="0"/>
              <a:t>Revision to Grant Budgets</a:t>
            </a: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2 CFR Part 200.302(b)(5)</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38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406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smtClean="0"/>
              <a:t>FTA Requirements in new Award Management Circular </a:t>
            </a:r>
            <a:endParaRPr lang="en-US" dirty="0"/>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4</a:t>
            </a:r>
            <a:endParaRPr lang="en-US" dirty="0"/>
          </a:p>
        </p:txBody>
      </p:sp>
    </p:spTree>
    <p:extLst>
      <p:ext uri="{BB962C8B-B14F-4D97-AF65-F5344CB8AC3E}">
        <p14:creationId xmlns:p14="http://schemas.microsoft.com/office/powerpoint/2010/main" val="12404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Recipients May Receive Funding Under the Formula Grants for Rural Areas (49 </a:t>
            </a:r>
            <a:r>
              <a:rPr lang="en-US" altLang="en-US" sz="3200" dirty="0" smtClean="0"/>
              <a:t>U.S.C. </a:t>
            </a:r>
            <a:r>
              <a:rPr lang="en-US" altLang="en-US" sz="3200" dirty="0"/>
              <a:t>§  5311) and the Urbanized Area Formula Program (49 </a:t>
            </a:r>
            <a:r>
              <a:rPr lang="en-US" altLang="en-US" sz="3200" dirty="0" smtClean="0"/>
              <a:t>U.S.C. </a:t>
            </a:r>
            <a:r>
              <a:rPr lang="en-US" altLang="en-US" sz="3200" dirty="0"/>
              <a:t>§5307)</a:t>
            </a:r>
          </a:p>
          <a:p>
            <a:pPr>
              <a:lnSpc>
                <a:spcPct val="90000"/>
              </a:lnSpc>
            </a:pPr>
            <a:r>
              <a:rPr lang="en-US" altLang="en-US" sz="3200" dirty="0"/>
              <a:t>Not Uncommon</a:t>
            </a:r>
          </a:p>
          <a:p>
            <a:pPr lvl="1">
              <a:lnSpc>
                <a:spcPct val="90000"/>
              </a:lnSpc>
            </a:pPr>
            <a:r>
              <a:rPr lang="en-US" altLang="en-US" sz="2800" dirty="0"/>
              <a:t>More Than 200 Entities Receive Funding Under Both Programs</a:t>
            </a:r>
          </a:p>
          <a:p>
            <a:pPr>
              <a:lnSpc>
                <a:spcPct val="90000"/>
              </a:lnSpc>
            </a:pP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Background on the Problem</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1050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Issued on January 13, 2017, Effective on February 13, 2017</a:t>
            </a:r>
          </a:p>
          <a:p>
            <a:r>
              <a:rPr lang="en-US" altLang="en-US" sz="3200" dirty="0" smtClean="0"/>
              <a:t>Key Themes in Management</a:t>
            </a:r>
          </a:p>
          <a:p>
            <a:pPr lvl="1"/>
            <a:r>
              <a:rPr lang="en-US" altLang="en-US" sz="2800" dirty="0" smtClean="0"/>
              <a:t>Timeliness/Accuracy of Federal Financial Reports (FFRs)/Milestone Progress Reports (MPRs)</a:t>
            </a:r>
          </a:p>
          <a:p>
            <a:pPr lvl="1"/>
            <a:r>
              <a:rPr lang="en-US" altLang="en-US" sz="2800" dirty="0" smtClean="0"/>
              <a:t>Accuracy of ALI Classification</a:t>
            </a:r>
          </a:p>
          <a:p>
            <a:pPr lvl="1"/>
            <a:endParaRPr lang="en-US" altLang="en-US" dirty="0" smtClean="0"/>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8059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Key Themes in Management</a:t>
            </a:r>
          </a:p>
          <a:p>
            <a:pPr lvl="1"/>
            <a:r>
              <a:rPr lang="en-US" altLang="en-US" sz="2800" dirty="0" smtClean="0"/>
              <a:t>Record Retention</a:t>
            </a:r>
          </a:p>
          <a:p>
            <a:pPr lvl="2"/>
            <a:r>
              <a:rPr lang="en-US" altLang="en-US" sz="2400" dirty="0" smtClean="0"/>
              <a:t>Applies to All Financial and Programmatic Records, Supporting Documents, Statistical Records, and Other Records of Each Recipient</a:t>
            </a:r>
          </a:p>
          <a:p>
            <a:pPr lvl="3"/>
            <a:r>
              <a:rPr lang="en-US" altLang="en-US" sz="2000" dirty="0" smtClean="0"/>
              <a:t>Records Retention and Access Requirements Also Apply to </a:t>
            </a:r>
            <a:r>
              <a:rPr lang="en-US" altLang="en-US" sz="2000" dirty="0"/>
              <a:t>t</a:t>
            </a:r>
            <a:r>
              <a:rPr lang="en-US" altLang="en-US" sz="2000" dirty="0" smtClean="0"/>
              <a:t>he Recipient’s Third-party Contractors, Third-Party Subcontractors, and Subrecipients</a:t>
            </a:r>
          </a:p>
          <a:p>
            <a:pPr lvl="1"/>
            <a:endParaRPr lang="en-US" altLang="en-US" dirty="0" smtClean="0"/>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01459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Financial Management System</a:t>
            </a:r>
          </a:p>
          <a:p>
            <a:pPr lvl="1"/>
            <a:r>
              <a:rPr lang="en-US" altLang="en-US" sz="2800" dirty="0" smtClean="0"/>
              <a:t>Internal Control</a:t>
            </a:r>
          </a:p>
          <a:p>
            <a:pPr lvl="2"/>
            <a:r>
              <a:rPr lang="en-US" altLang="en-US" sz="2400" dirty="0"/>
              <a:t>Compliance Requirements for the Federal </a:t>
            </a:r>
            <a:r>
              <a:rPr lang="en-US" altLang="en-US" sz="2400" dirty="0" smtClean="0"/>
              <a:t>Award</a:t>
            </a:r>
          </a:p>
          <a:p>
            <a:pPr lvl="2"/>
            <a:r>
              <a:rPr lang="en-US" altLang="en-US" sz="2400" dirty="0" smtClean="0"/>
              <a:t>Integration with Other Management Activities</a:t>
            </a:r>
          </a:p>
          <a:p>
            <a:pPr lvl="2"/>
            <a:r>
              <a:rPr lang="en-US" altLang="en-US" sz="2400" dirty="0" smtClean="0"/>
              <a:t>Delineation of Objectives</a:t>
            </a:r>
          </a:p>
          <a:p>
            <a:pPr lvl="2"/>
            <a:r>
              <a:rPr lang="en-US" altLang="en-US" sz="2400" dirty="0" smtClean="0"/>
              <a:t>Objectives	</a:t>
            </a:r>
          </a:p>
          <a:p>
            <a:pPr lvl="3"/>
            <a:r>
              <a:rPr lang="en-US" altLang="en-US" sz="2000" dirty="0" smtClean="0"/>
              <a:t>Reasonable Assurance That Internal Controls are </a:t>
            </a:r>
            <a:r>
              <a:rPr lang="en-US" altLang="en-US" sz="2000" dirty="0"/>
              <a:t>a</a:t>
            </a:r>
            <a:r>
              <a:rPr lang="en-US" altLang="en-US" sz="2000" dirty="0" smtClean="0"/>
              <a:t>n Integral Part of </a:t>
            </a:r>
            <a:r>
              <a:rPr lang="en-US" altLang="en-US" sz="2000" dirty="0"/>
              <a:t>t</a:t>
            </a:r>
            <a:r>
              <a:rPr lang="en-US" altLang="en-US" sz="2000" dirty="0" smtClean="0"/>
              <a:t>he Recipient’s Management Systems</a:t>
            </a:r>
          </a:p>
          <a:p>
            <a:pPr lvl="3"/>
            <a:r>
              <a:rPr lang="en-US" altLang="en-US" sz="2000" dirty="0" smtClean="0"/>
              <a:t>Existence of </a:t>
            </a:r>
            <a:r>
              <a:rPr lang="en-US" altLang="en-US" sz="2000" dirty="0"/>
              <a:t>a</a:t>
            </a:r>
            <a:r>
              <a:rPr lang="en-US" altLang="en-US" sz="2000" dirty="0" smtClean="0"/>
              <a:t> Positive and Supportive Attitude Among the Recipient’s Managers and Employees;</a:t>
            </a:r>
          </a:p>
          <a:p>
            <a:pPr lvl="3"/>
            <a:r>
              <a:rPr lang="en-US" altLang="en-US" sz="2000" dirty="0" smtClean="0"/>
              <a:t>Assignment of Internal Control Functions to Competent and Experienced Employees</a:t>
            </a:r>
          </a:p>
          <a:p>
            <a:pPr lvl="1"/>
            <a:endParaRPr lang="en-US" altLang="en-US" dirty="0" smtClean="0"/>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0334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Financial Management System</a:t>
            </a:r>
          </a:p>
          <a:p>
            <a:pPr lvl="1"/>
            <a:r>
              <a:rPr lang="en-US" altLang="en-US" sz="2800" dirty="0" smtClean="0"/>
              <a:t>Internal Control</a:t>
            </a:r>
          </a:p>
          <a:p>
            <a:pPr lvl="2"/>
            <a:r>
              <a:rPr lang="en-US" altLang="en-US" sz="2400" dirty="0" smtClean="0"/>
              <a:t>Objectives (Continued)</a:t>
            </a:r>
          </a:p>
          <a:p>
            <a:pPr lvl="3"/>
            <a:r>
              <a:rPr lang="en-US" altLang="en-US" sz="2000" dirty="0" smtClean="0"/>
              <a:t>Identification of Specific Internal Control Objectives to Ensure That Needs are Identified and That Valid Controls are Planned and Implemented</a:t>
            </a:r>
          </a:p>
          <a:p>
            <a:pPr lvl="3"/>
            <a:r>
              <a:rPr lang="en-US" altLang="en-US" sz="2000" dirty="0" smtClean="0"/>
              <a:t>Adoption </a:t>
            </a:r>
            <a:r>
              <a:rPr lang="en-US" altLang="en-US" sz="2000" dirty="0"/>
              <a:t>o</a:t>
            </a:r>
            <a:r>
              <a:rPr lang="en-US" altLang="en-US" sz="2000" dirty="0" smtClean="0"/>
              <a:t>f Internal Control Policies, Plans, and Procedures That Reasonably Ensure Their Effectiveness</a:t>
            </a:r>
          </a:p>
          <a:p>
            <a:pPr lvl="4"/>
            <a:r>
              <a:rPr lang="en-US" altLang="en-US" dirty="0" smtClean="0"/>
              <a:t>Organizational Separation of Duties</a:t>
            </a:r>
          </a:p>
          <a:p>
            <a:pPr lvl="4"/>
            <a:r>
              <a:rPr lang="en-US" altLang="en-US" dirty="0" smtClean="0"/>
              <a:t>Physical Arrangements, Such As Locks, Safes, and Fire Alarms</a:t>
            </a:r>
          </a:p>
          <a:p>
            <a:pPr lvl="3"/>
            <a:r>
              <a:rPr lang="en-US" altLang="en-US" sz="2000" dirty="0" smtClean="0"/>
              <a:t>Regular Program of Testing to Identify Vulnerabilities in </a:t>
            </a:r>
            <a:r>
              <a:rPr lang="en-US" altLang="en-US" sz="2000" dirty="0"/>
              <a:t>t</a:t>
            </a:r>
            <a:r>
              <a:rPr lang="en-US" altLang="en-US" sz="2000" dirty="0" smtClean="0"/>
              <a:t>he Internal Control System</a:t>
            </a:r>
          </a:p>
          <a:p>
            <a:pPr lvl="1"/>
            <a:endParaRPr lang="en-US" altLang="en-US" dirty="0" smtClean="0"/>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41861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114145" cy="2122055"/>
          </a:xfrm>
        </p:spPr>
        <p:txBody>
          <a:bodyPr lIns="101600" tIns="50800" rIns="101600" bIns="50800"/>
          <a:lstStyle/>
          <a:p>
            <a:r>
              <a:rPr lang="en-US" altLang="en-US" sz="3200" dirty="0" smtClean="0"/>
              <a:t>Financial Management System</a:t>
            </a:r>
          </a:p>
          <a:p>
            <a:pPr lvl="1"/>
            <a:r>
              <a:rPr lang="en-US" altLang="en-US" sz="2800" dirty="0" smtClean="0"/>
              <a:t>Internal Control</a:t>
            </a:r>
          </a:p>
          <a:p>
            <a:pPr lvl="1"/>
            <a:r>
              <a:rPr lang="en-US" altLang="en-US" sz="2800" dirty="0" smtClean="0"/>
              <a:t>Guidance in the “Green Book”</a:t>
            </a:r>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44</a:t>
            </a:fld>
            <a:r>
              <a:rPr lang="en-US" sz="1400" dirty="0"/>
              <a:t> of </a:t>
            </a:r>
            <a:r>
              <a:rPr lang="en-US" sz="1400" dirty="0" smtClean="0"/>
              <a:t>170</a:t>
            </a: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01" y="4166665"/>
            <a:ext cx="7455198" cy="2110394"/>
          </a:xfrm>
          <a:prstGeom prst="rect">
            <a:avLst/>
          </a:prstGeom>
        </p:spPr>
      </p:pic>
    </p:spTree>
    <p:extLst>
      <p:ext uri="{BB962C8B-B14F-4D97-AF65-F5344CB8AC3E}">
        <p14:creationId xmlns:p14="http://schemas.microsoft.com/office/powerpoint/2010/main" val="86327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Financial Management System</a:t>
            </a:r>
          </a:p>
          <a:p>
            <a:pPr lvl="1"/>
            <a:r>
              <a:rPr lang="en-US" altLang="en-US" sz="2800" dirty="0" smtClean="0"/>
              <a:t>Elements of the Financial Management System</a:t>
            </a:r>
          </a:p>
          <a:p>
            <a:pPr lvl="2"/>
            <a:r>
              <a:rPr lang="en-US" altLang="en-US" sz="2400" dirty="0" smtClean="0"/>
              <a:t>Financial Reporting</a:t>
            </a:r>
          </a:p>
          <a:p>
            <a:pPr lvl="2"/>
            <a:r>
              <a:rPr lang="en-US" altLang="en-US" sz="2400" dirty="0" smtClean="0"/>
              <a:t>Accounting Records</a:t>
            </a:r>
          </a:p>
          <a:p>
            <a:pPr lvl="2"/>
            <a:r>
              <a:rPr lang="en-US" altLang="en-US" sz="2400" dirty="0" smtClean="0"/>
              <a:t>Internal Control</a:t>
            </a:r>
          </a:p>
          <a:p>
            <a:pPr lvl="2"/>
            <a:r>
              <a:rPr lang="en-US" altLang="en-US" sz="2400" dirty="0" smtClean="0"/>
              <a:t>Budget Control</a:t>
            </a:r>
          </a:p>
          <a:p>
            <a:pPr lvl="2"/>
            <a:r>
              <a:rPr lang="en-US" altLang="en-US" sz="2400" dirty="0" smtClean="0"/>
              <a:t>Allowable Cost Determination</a:t>
            </a:r>
          </a:p>
          <a:p>
            <a:pPr lvl="2"/>
            <a:r>
              <a:rPr lang="en-US" altLang="en-US" sz="2400" dirty="0" smtClean="0"/>
              <a:t>Source Documentation</a:t>
            </a:r>
          </a:p>
          <a:p>
            <a:pPr lvl="2"/>
            <a:r>
              <a:rPr lang="en-US" altLang="en-US" sz="2400" dirty="0" smtClean="0"/>
              <a:t>Cash Management</a:t>
            </a:r>
          </a:p>
          <a:p>
            <a:pPr lvl="1"/>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FTA Circular 5010.1F</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15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28800" y="1676400"/>
            <a:ext cx="5486400" cy="434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eaLnBrk="1" hangingPunct="1"/>
            <a:r>
              <a:rPr lang="en-US" altLang="en-US" dirty="0">
                <a:latin typeface="Calibri" panose="020F0502020204030204" pitchFamily="34" charset="0"/>
              </a:rPr>
              <a:t>Summary – Subpart E</a:t>
            </a:r>
          </a:p>
        </p:txBody>
      </p:sp>
      <p:graphicFrame>
        <p:nvGraphicFramePr>
          <p:cNvPr id="5" name="Diagram 4"/>
          <p:cNvGraphicFramePr/>
          <p:nvPr>
            <p:extLst>
              <p:ext uri="{D42A27DB-BD31-4B8C-83A1-F6EECF244321}">
                <p14:modId xmlns:p14="http://schemas.microsoft.com/office/powerpoint/2010/main" val="83816265"/>
              </p:ext>
            </p:extLst>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83602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Financial Management System</a:t>
            </a:r>
          </a:p>
          <a:p>
            <a:pPr lvl="1"/>
            <a:r>
              <a:rPr lang="en-US" altLang="en-US" sz="2800" dirty="0" smtClean="0"/>
              <a:t>Financial Reporting</a:t>
            </a:r>
          </a:p>
          <a:p>
            <a:pPr lvl="2"/>
            <a:r>
              <a:rPr lang="en-US" altLang="en-US" sz="2400" dirty="0" smtClean="0"/>
              <a:t>Accurate, Current, and Complete Disclosure of </a:t>
            </a:r>
            <a:r>
              <a:rPr lang="en-US" altLang="en-US" sz="2400" dirty="0"/>
              <a:t>t</a:t>
            </a:r>
            <a:r>
              <a:rPr lang="en-US" altLang="en-US" sz="2400" dirty="0" smtClean="0"/>
              <a:t>he Financial Results of Federally Assisted Activities</a:t>
            </a:r>
          </a:p>
          <a:p>
            <a:pPr lvl="2"/>
            <a:r>
              <a:rPr lang="en-US" altLang="en-US" sz="2400" dirty="0" smtClean="0"/>
              <a:t>Must Be Made In Accordance With Financial Reporting Requirements</a:t>
            </a:r>
          </a:p>
          <a:p>
            <a:pPr lvl="3"/>
            <a:r>
              <a:rPr lang="en-US" altLang="en-US" sz="2000" dirty="0" smtClean="0"/>
              <a:t>FFRs/NTD/OpStats</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Financial Reporting</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52238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Accounting Records</a:t>
            </a:r>
          </a:p>
          <a:p>
            <a:pPr lvl="2"/>
            <a:r>
              <a:rPr lang="en-US" altLang="en-US" sz="2400" dirty="0" smtClean="0"/>
              <a:t>Recipients and Subrecipients Must Maintain Records That Adequately Identify the Source and Application </a:t>
            </a:r>
            <a:r>
              <a:rPr lang="en-US" altLang="en-US" sz="2400" dirty="0"/>
              <a:t>o</a:t>
            </a:r>
            <a:r>
              <a:rPr lang="en-US" altLang="en-US" sz="2400" dirty="0" smtClean="0"/>
              <a:t>f Funds Provided For Federally Assisted Activities</a:t>
            </a:r>
          </a:p>
          <a:p>
            <a:pPr lvl="2"/>
            <a:r>
              <a:rPr lang="en-US" altLang="en-US" sz="2400" dirty="0" smtClean="0"/>
              <a:t>These Records Must Contain Information Pertaining to </a:t>
            </a:r>
            <a:r>
              <a:rPr lang="en-US" altLang="en-US" sz="2400" dirty="0"/>
              <a:t>t</a:t>
            </a:r>
            <a:r>
              <a:rPr lang="en-US" altLang="en-US" sz="2400" dirty="0" smtClean="0"/>
              <a:t>he Award</a:t>
            </a:r>
          </a:p>
          <a:p>
            <a:pPr lvl="2"/>
            <a:r>
              <a:rPr lang="en-US" altLang="en-US" sz="2400" dirty="0" smtClean="0"/>
              <a:t>Authorizations</a:t>
            </a:r>
          </a:p>
          <a:p>
            <a:pPr lvl="2"/>
            <a:r>
              <a:rPr lang="en-US" altLang="en-US" sz="2400" dirty="0" smtClean="0"/>
              <a:t>Obligations</a:t>
            </a:r>
          </a:p>
          <a:p>
            <a:pPr lvl="2"/>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Accounting Records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5606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Accounting Records (Continued)</a:t>
            </a:r>
          </a:p>
          <a:p>
            <a:pPr lvl="2"/>
            <a:r>
              <a:rPr lang="en-US" altLang="en-US" sz="2400" dirty="0"/>
              <a:t>Assets</a:t>
            </a:r>
          </a:p>
          <a:p>
            <a:pPr lvl="2"/>
            <a:r>
              <a:rPr lang="en-US" altLang="en-US" sz="2400" dirty="0"/>
              <a:t>Liabilities</a:t>
            </a:r>
          </a:p>
          <a:p>
            <a:pPr lvl="2"/>
            <a:r>
              <a:rPr lang="en-US" altLang="en-US" sz="2400" dirty="0"/>
              <a:t>Outlays or Expenditures</a:t>
            </a:r>
          </a:p>
          <a:p>
            <a:pPr lvl="2"/>
            <a:r>
              <a:rPr lang="en-US" altLang="en-US" sz="2400" dirty="0"/>
              <a:t>Income</a:t>
            </a:r>
          </a:p>
          <a:p>
            <a:pPr lvl="2"/>
            <a:r>
              <a:rPr lang="en-US" altLang="en-US" sz="2400" dirty="0"/>
              <a:t>Unobligated Balances</a:t>
            </a:r>
          </a:p>
          <a:p>
            <a:pPr lvl="2"/>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Accounting Records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49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628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When an Entity Receives Funding Under Both Programs, It is Necessary to Allocate Eligible Costs to Both Programs</a:t>
            </a:r>
          </a:p>
          <a:p>
            <a:pPr>
              <a:lnSpc>
                <a:spcPct val="90000"/>
              </a:lnSpc>
            </a:pPr>
            <a:r>
              <a:rPr lang="en-US" altLang="en-US" sz="3200" dirty="0"/>
              <a:t>Historically, FTA Has Provided Little Guidance on How to Do Such Allocations</a:t>
            </a:r>
          </a:p>
          <a:p>
            <a:pPr>
              <a:lnSpc>
                <a:spcPct val="90000"/>
              </a:lnSpc>
            </a:pPr>
            <a:r>
              <a:rPr lang="en-US" altLang="en-US" sz="3200" dirty="0" smtClean="0"/>
              <a:t>Requirement </a:t>
            </a:r>
            <a:r>
              <a:rPr lang="en-US" altLang="en-US" sz="3200" dirty="0"/>
              <a:t>is Based on FTA Circular 9040.1G</a:t>
            </a:r>
          </a:p>
          <a:p>
            <a:pPr>
              <a:lnSpc>
                <a:spcPct val="90000"/>
              </a:lnSpc>
            </a:pP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Background on the Problem</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51402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Internal Control</a:t>
            </a:r>
          </a:p>
          <a:p>
            <a:pPr lvl="2"/>
            <a:r>
              <a:rPr lang="en-US" altLang="en-US" sz="2400" dirty="0" smtClean="0"/>
              <a:t>Effective Control and Accountability Must Be Maintained for All</a:t>
            </a:r>
          </a:p>
          <a:p>
            <a:pPr lvl="3"/>
            <a:r>
              <a:rPr lang="en-US" altLang="en-US" sz="2000" dirty="0" smtClean="0"/>
              <a:t>Cash Provided to Support the Award or Subaward</a:t>
            </a:r>
          </a:p>
          <a:p>
            <a:pPr lvl="3"/>
            <a:r>
              <a:rPr lang="en-US" altLang="en-US" sz="2000" dirty="0" smtClean="0"/>
              <a:t>Real and Personal Property</a:t>
            </a:r>
          </a:p>
          <a:p>
            <a:pPr lvl="3"/>
            <a:r>
              <a:rPr lang="en-US" altLang="en-US" sz="2000" dirty="0" smtClean="0"/>
              <a:t>Other Assets</a:t>
            </a:r>
          </a:p>
          <a:p>
            <a:pPr lvl="2"/>
            <a:r>
              <a:rPr lang="en-US" altLang="en-US" sz="2400" dirty="0" smtClean="0"/>
              <a:t>Recipients and Subrecipients Must Adequately Safeguard All Such Property and Must Ensure That It Is Used Solely for Authorized Purposes</a:t>
            </a: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Internal Control</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97110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Budget Control</a:t>
            </a:r>
          </a:p>
          <a:p>
            <a:pPr lvl="2"/>
            <a:r>
              <a:rPr lang="en-US" altLang="en-US" sz="2400" dirty="0" smtClean="0"/>
              <a:t>Actual Expenditures or Outlays Must Be Compared With Budgeted Amounts For Each Award or Subaward</a:t>
            </a:r>
          </a:p>
          <a:p>
            <a:pPr lvl="2"/>
            <a:r>
              <a:rPr lang="en-US" altLang="en-US" sz="2400" dirty="0" smtClean="0"/>
              <a:t>Financial Information Must Be Related to Performance or Productivity Data</a:t>
            </a:r>
          </a:p>
          <a:p>
            <a:pPr lvl="3"/>
            <a:r>
              <a:rPr lang="en-US" altLang="en-US" sz="2000" dirty="0" smtClean="0"/>
              <a:t>Unit Cost Information Whenever Appropriate Or Specifically Required in </a:t>
            </a:r>
            <a:r>
              <a:rPr lang="en-US" altLang="en-US" sz="2000" dirty="0"/>
              <a:t>t</a:t>
            </a:r>
            <a:r>
              <a:rPr lang="en-US" altLang="en-US" sz="2000" dirty="0" smtClean="0"/>
              <a:t>he Grant or Cooperative Agreement </a:t>
            </a:r>
          </a:p>
          <a:p>
            <a:pPr lvl="4"/>
            <a:r>
              <a:rPr lang="en-US" altLang="en-US" dirty="0" smtClean="0"/>
              <a:t>If Unit Cost Data are Required, Estimates Based on Available Documentation Will Be Accepted Whenever Possible</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Budget Control</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37367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Allowable Cost</a:t>
            </a:r>
          </a:p>
          <a:p>
            <a:pPr lvl="2"/>
            <a:r>
              <a:rPr lang="en-US" altLang="en-US" sz="2400" dirty="0" smtClean="0"/>
              <a:t>Must Adhere to Principles in:</a:t>
            </a:r>
          </a:p>
          <a:p>
            <a:pPr lvl="3"/>
            <a:r>
              <a:rPr lang="en-US" altLang="en-US" sz="2200" dirty="0"/>
              <a:t>Agreements Executed Before </a:t>
            </a:r>
            <a:r>
              <a:rPr lang="en-US" altLang="en-US" sz="2200" dirty="0" smtClean="0"/>
              <a:t>12/26/2014</a:t>
            </a:r>
          </a:p>
          <a:p>
            <a:pPr lvl="4"/>
            <a:r>
              <a:rPr lang="en-US" altLang="en-US" sz="2200" dirty="0"/>
              <a:t>OMB Circular A-87 or A-122/2 CFR Part 225 and 2 CFR Part 230</a:t>
            </a:r>
            <a:endParaRPr lang="en-US" altLang="en-US" sz="2200" dirty="0" smtClean="0"/>
          </a:p>
          <a:p>
            <a:pPr lvl="3"/>
            <a:r>
              <a:rPr lang="en-US" altLang="en-US" sz="2200" dirty="0" smtClean="0"/>
              <a:t>Agreements </a:t>
            </a:r>
            <a:r>
              <a:rPr lang="en-US" altLang="en-US" sz="2200" dirty="0"/>
              <a:t>Executed After </a:t>
            </a:r>
            <a:r>
              <a:rPr lang="en-US" altLang="en-US" sz="2200" dirty="0" smtClean="0"/>
              <a:t>12/26/2014 </a:t>
            </a:r>
          </a:p>
          <a:p>
            <a:pPr lvl="4"/>
            <a:r>
              <a:rPr lang="en-US" altLang="en-US" sz="2200" dirty="0" smtClean="0"/>
              <a:t>2 CFR part 200.400 </a:t>
            </a:r>
          </a:p>
          <a:p>
            <a:pPr lvl="2"/>
            <a:endParaRPr lang="en-US" altLang="en-US" dirty="0" smtClean="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Allowable Cost</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8781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Source Documentation</a:t>
            </a:r>
          </a:p>
          <a:p>
            <a:pPr lvl="2"/>
            <a:r>
              <a:rPr lang="en-US" altLang="en-US" sz="2400" dirty="0" smtClean="0"/>
              <a:t>Accounting Records Must Be Supported By Such Source Documentation as Cancelled Checks, Paid Bills, Payrolls, Time and Attendance Records, Contracts, and Subrecipient Documents</a:t>
            </a:r>
          </a:p>
          <a:p>
            <a:pPr lvl="2"/>
            <a:r>
              <a:rPr lang="en-US" altLang="en-US" sz="2400" dirty="0" smtClean="0"/>
              <a:t>Special Requirements for Personnel </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Source Documentation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180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Source Documentation</a:t>
            </a:r>
          </a:p>
          <a:p>
            <a:pPr lvl="2"/>
            <a:r>
              <a:rPr lang="en-US" altLang="en-US" sz="2400" dirty="0" smtClean="0"/>
              <a:t>Special Requirements for Personnel </a:t>
            </a:r>
          </a:p>
          <a:p>
            <a:pPr lvl="3"/>
            <a:r>
              <a:rPr lang="en-US" altLang="en-US" sz="2000" dirty="0"/>
              <a:t>Documentation Must Support the Distribution of the Employee's Salary or Wages if The employee </a:t>
            </a:r>
            <a:r>
              <a:rPr lang="en-US" altLang="en-US" sz="2000" dirty="0" smtClean="0"/>
              <a:t>Works </a:t>
            </a:r>
            <a:r>
              <a:rPr lang="en-US" altLang="en-US" sz="2000" dirty="0"/>
              <a:t>O</a:t>
            </a:r>
            <a:r>
              <a:rPr lang="en-US" altLang="en-US" sz="2000" dirty="0" smtClean="0"/>
              <a:t>n </a:t>
            </a:r>
            <a:endParaRPr lang="en-US" altLang="en-US" sz="2000" dirty="0"/>
          </a:p>
          <a:p>
            <a:pPr lvl="4"/>
            <a:r>
              <a:rPr lang="en-US" altLang="en-US" dirty="0" smtClean="0"/>
              <a:t>More Than One Federal Award</a:t>
            </a:r>
          </a:p>
          <a:p>
            <a:pPr lvl="4"/>
            <a:r>
              <a:rPr lang="en-US" altLang="en-US" dirty="0" smtClean="0"/>
              <a:t>A Federal Award and Non-Federal Award</a:t>
            </a:r>
          </a:p>
          <a:p>
            <a:pPr lvl="4"/>
            <a:r>
              <a:rPr lang="en-US" altLang="en-US" dirty="0" smtClean="0"/>
              <a:t>An Indirect Cost Activity and </a:t>
            </a:r>
            <a:r>
              <a:rPr lang="en-US" altLang="en-US" dirty="0"/>
              <a:t>a</a:t>
            </a:r>
            <a:r>
              <a:rPr lang="en-US" altLang="en-US" dirty="0" smtClean="0"/>
              <a:t> Direct Cost Activity</a:t>
            </a:r>
          </a:p>
          <a:p>
            <a:pPr lvl="4"/>
            <a:r>
              <a:rPr lang="en-US" altLang="en-US" dirty="0" smtClean="0"/>
              <a:t>Two </a:t>
            </a:r>
            <a:r>
              <a:rPr lang="en-US" altLang="en-US" dirty="0"/>
              <a:t>o</a:t>
            </a:r>
            <a:r>
              <a:rPr lang="en-US" altLang="en-US" dirty="0" smtClean="0"/>
              <a:t>r More Indirect Activities Which Are Allocated Using Different Allocation Bases</a:t>
            </a:r>
          </a:p>
          <a:p>
            <a:pPr lvl="4"/>
            <a:r>
              <a:rPr lang="en-US" altLang="en-US" dirty="0" smtClean="0"/>
              <a:t>An Unallowable Activity and </a:t>
            </a:r>
            <a:r>
              <a:rPr lang="en-US" altLang="en-US" dirty="0"/>
              <a:t>a</a:t>
            </a:r>
            <a:r>
              <a:rPr lang="en-US" altLang="en-US" dirty="0" smtClean="0"/>
              <a:t> Direct or Indirect Cost Activity</a:t>
            </a:r>
            <a:endParaRPr lang="en-US" altLang="en-US" dirty="0"/>
          </a:p>
          <a:p>
            <a:pPr lvl="2"/>
            <a:endParaRPr lang="en-US" altLang="en-US" sz="2400" dirty="0" smtClean="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Source Documentation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467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Cash Management</a:t>
            </a:r>
          </a:p>
          <a:p>
            <a:pPr lvl="2"/>
            <a:r>
              <a:rPr lang="en-US" altLang="en-US" sz="2400" dirty="0" smtClean="0"/>
              <a:t>Procedures for Minimizing the Time Elapsing Between the Transfer of Funds From the Treasury and Disbursement By Recipients and Subrecipients Must Be Followed Whenever Advance Payment Procedures are Used</a:t>
            </a:r>
          </a:p>
          <a:p>
            <a:pPr lvl="2"/>
            <a:endParaRPr lang="en-US" altLang="en-US" sz="2400" dirty="0" smtClean="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Cash Management</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91988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19100" y="1600200"/>
            <a:ext cx="8318500" cy="4527550"/>
          </a:xfrm>
        </p:spPr>
        <p:txBody>
          <a:bodyPr lIns="101600" tIns="50800" rIns="101600" bIns="50800"/>
          <a:lstStyle/>
          <a:p>
            <a:r>
              <a:rPr lang="en-US" altLang="en-US" sz="3200" dirty="0" smtClean="0"/>
              <a:t>Financial Management System</a:t>
            </a:r>
          </a:p>
          <a:p>
            <a:pPr lvl="1"/>
            <a:r>
              <a:rPr lang="en-US" altLang="en-US" sz="2800" dirty="0" smtClean="0"/>
              <a:t>Cash Management</a:t>
            </a:r>
          </a:p>
          <a:p>
            <a:pPr lvl="2"/>
            <a:r>
              <a:rPr lang="en-US" altLang="en-US" sz="2400" dirty="0" smtClean="0"/>
              <a:t>When Advances are Made By Electronic Transfer of Funds Methods, the Recipient Must Make Drawdowns as Close as Possible to the Time of Disbursements</a:t>
            </a:r>
          </a:p>
          <a:p>
            <a:pPr lvl="2"/>
            <a:r>
              <a:rPr lang="en-US" altLang="en-US" sz="2400" dirty="0" smtClean="0"/>
              <a:t>Payment Received From FTA Must Be Disbursed Within Three Business Days</a:t>
            </a:r>
          </a:p>
          <a:p>
            <a:pPr lvl="3"/>
            <a:r>
              <a:rPr lang="en-US" altLang="en-US" sz="2000" dirty="0" smtClean="0"/>
              <a:t>If Not Disbursed Within Three Days, Funds Become Excess Funds and Must Be Returned to FTA With Interest</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Cash Management</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2772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smtClean="0"/>
              <a:t>Other Considerations</a:t>
            </a:r>
            <a:endParaRPr lang="en-US" dirty="0"/>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5</a:t>
            </a:r>
            <a:endParaRPr lang="en-US" dirty="0"/>
          </a:p>
        </p:txBody>
      </p:sp>
    </p:spTree>
    <p:extLst>
      <p:ext uri="{BB962C8B-B14F-4D97-AF65-F5344CB8AC3E}">
        <p14:creationId xmlns:p14="http://schemas.microsoft.com/office/powerpoint/2010/main" val="108625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There Are Some Issues That Should be Considered in an Allocation Process</a:t>
            </a:r>
          </a:p>
          <a:p>
            <a:pPr lvl="1">
              <a:lnSpc>
                <a:spcPct val="90000"/>
              </a:lnSpc>
            </a:pPr>
            <a:r>
              <a:rPr lang="en-US" altLang="en-US" sz="2800" dirty="0"/>
              <a:t>Indirect Costs</a:t>
            </a:r>
          </a:p>
          <a:p>
            <a:pPr lvl="1">
              <a:lnSpc>
                <a:spcPct val="90000"/>
              </a:lnSpc>
            </a:pPr>
            <a:r>
              <a:rPr lang="en-US" altLang="en-US" sz="2800" dirty="0" smtClean="0"/>
              <a:t>Local </a:t>
            </a:r>
            <a:r>
              <a:rPr lang="en-US" altLang="en-US" sz="2800" dirty="0"/>
              <a:t>Match</a:t>
            </a:r>
          </a:p>
          <a:p>
            <a:pPr lvl="1">
              <a:lnSpc>
                <a:spcPct val="90000"/>
              </a:lnSpc>
            </a:pPr>
            <a:r>
              <a:rPr lang="en-US" altLang="en-US" sz="2800" dirty="0" smtClean="0"/>
              <a:t>Program </a:t>
            </a:r>
            <a:r>
              <a:rPr lang="en-US" altLang="en-US" sz="2800" dirty="0"/>
              <a:t>Income</a:t>
            </a:r>
          </a:p>
          <a:p>
            <a:pPr lvl="1">
              <a:lnSpc>
                <a:spcPct val="90000"/>
              </a:lnSpc>
            </a:pPr>
            <a:endParaRPr lang="en-US" altLang="en-US"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Other Considerations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58578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Indirect Costs Charged to an FTA Grant Must be Allocated</a:t>
            </a:r>
          </a:p>
          <a:p>
            <a:pPr lvl="1">
              <a:lnSpc>
                <a:spcPct val="90000"/>
              </a:lnSpc>
            </a:pPr>
            <a:r>
              <a:rPr lang="en-US" altLang="en-US" dirty="0" smtClean="0"/>
              <a:t>Across Modes</a:t>
            </a:r>
          </a:p>
          <a:p>
            <a:pPr lvl="1">
              <a:lnSpc>
                <a:spcPct val="90000"/>
              </a:lnSpc>
            </a:pPr>
            <a:r>
              <a:rPr lang="en-US" altLang="en-US" dirty="0" smtClean="0"/>
              <a:t>Across Service Area</a:t>
            </a:r>
          </a:p>
          <a:p>
            <a:pPr>
              <a:lnSpc>
                <a:spcPct val="90000"/>
              </a:lnSpc>
            </a:pPr>
            <a:r>
              <a:rPr lang="en-US" altLang="en-US" dirty="0" smtClean="0"/>
              <a:t>Two Types of Indirect Costs</a:t>
            </a:r>
          </a:p>
          <a:p>
            <a:pPr lvl="1">
              <a:lnSpc>
                <a:spcPct val="90000"/>
              </a:lnSpc>
            </a:pPr>
            <a:r>
              <a:rPr lang="en-US" altLang="en-US" dirty="0" smtClean="0"/>
              <a:t>Super Circular</a:t>
            </a:r>
          </a:p>
          <a:p>
            <a:pPr lvl="2">
              <a:lnSpc>
                <a:spcPct val="90000"/>
              </a:lnSpc>
            </a:pPr>
            <a:r>
              <a:rPr lang="en-US" altLang="en-US" dirty="0" smtClean="0"/>
              <a:t>Central Services Cost Allocation Plans</a:t>
            </a:r>
          </a:p>
          <a:p>
            <a:pPr lvl="2">
              <a:lnSpc>
                <a:spcPct val="90000"/>
              </a:lnSpc>
            </a:pPr>
            <a:r>
              <a:rPr lang="en-US" altLang="en-US" dirty="0" smtClean="0"/>
              <a:t>Indirect Costs</a:t>
            </a:r>
          </a:p>
          <a:p>
            <a:pPr lvl="1">
              <a:lnSpc>
                <a:spcPct val="90000"/>
              </a:lnSpc>
            </a:pPr>
            <a:endParaRPr lang="en-US" altLang="en-US"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Indirect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59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2652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a:t>
            </a:r>
            <a:r>
              <a:rPr lang="en-US" altLang="en-US" sz="3200" i="1" dirty="0"/>
              <a:t>Because of the Wide Range of Circumstances Under Which an Operator May Provide Services in Both Urbanized and Rural Areas, FTA Expects the Subrecipient to Develop a Reasonable Basis Related to the Service Provided For Allocating Operating Costs Between the Two FTA Funding Sources</a:t>
            </a:r>
            <a:r>
              <a:rPr lang="en-US" altLang="en-US" sz="3200" dirty="0"/>
              <a:t>”</a:t>
            </a:r>
          </a:p>
          <a:p>
            <a:pPr>
              <a:lnSpc>
                <a:spcPct val="90000"/>
              </a:lnSpc>
            </a:pPr>
            <a:r>
              <a:rPr lang="en-US" altLang="en-US" sz="3200" dirty="0"/>
              <a:t>The Subrecipient Should Also Apply This Procedure to “Joint” Capital Projects</a:t>
            </a: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Background on the Problem</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4440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Central Services Cost Allocation Plans</a:t>
            </a:r>
          </a:p>
          <a:p>
            <a:pPr lvl="1">
              <a:lnSpc>
                <a:spcPct val="90000"/>
              </a:lnSpc>
            </a:pPr>
            <a:r>
              <a:rPr lang="en-US" altLang="en-US" sz="2800" dirty="0"/>
              <a:t>FTA</a:t>
            </a:r>
          </a:p>
          <a:p>
            <a:pPr lvl="2">
              <a:lnSpc>
                <a:spcPct val="90000"/>
              </a:lnSpc>
            </a:pPr>
            <a:r>
              <a:rPr lang="en-US" altLang="en-US" sz="2400" dirty="0"/>
              <a:t>FTA Refers to Central Service CAPS as Cost Allocation Plans (CAPS)</a:t>
            </a:r>
          </a:p>
          <a:p>
            <a:pPr lvl="3">
              <a:lnSpc>
                <a:spcPct val="90000"/>
              </a:lnSpc>
            </a:pPr>
            <a:r>
              <a:rPr lang="en-US" altLang="en-US" sz="2000" dirty="0"/>
              <a:t>This is NOT an Indirect Cost Allocation Plan</a:t>
            </a:r>
          </a:p>
          <a:p>
            <a:pPr>
              <a:lnSpc>
                <a:spcPct val="90000"/>
              </a:lnSpc>
            </a:pPr>
            <a:r>
              <a:rPr lang="en-US" altLang="en-US" sz="3200" dirty="0" smtClean="0"/>
              <a:t>Indirect Costs</a:t>
            </a:r>
          </a:p>
          <a:p>
            <a:pPr lvl="1">
              <a:lnSpc>
                <a:spcPct val="90000"/>
              </a:lnSpc>
            </a:pPr>
            <a:r>
              <a:rPr lang="en-US" altLang="en-US" sz="2800" dirty="0" smtClean="0"/>
              <a:t>FTA</a:t>
            </a:r>
          </a:p>
          <a:p>
            <a:pPr lvl="2">
              <a:lnSpc>
                <a:spcPct val="90000"/>
              </a:lnSpc>
            </a:pPr>
            <a:r>
              <a:rPr lang="en-US" altLang="en-US" dirty="0" smtClean="0"/>
              <a:t>Indirect Cost Allocation Plan – Allocates an Entity’s Indirect Costs to Benefitting Departments/Programs</a:t>
            </a:r>
          </a:p>
          <a:p>
            <a:pPr lvl="2">
              <a:lnSpc>
                <a:spcPct val="90000"/>
              </a:lnSpc>
            </a:pPr>
            <a:r>
              <a:rPr lang="en-US" altLang="en-US" dirty="0" smtClean="0"/>
              <a:t>FTA Refers to By Way of the Name Given to the Indirect Cost Rate Proposal (ICRPs)</a:t>
            </a:r>
          </a:p>
          <a:p>
            <a:pPr marL="1598613" lvl="4" indent="-222250">
              <a:lnSpc>
                <a:spcPct val="90000"/>
              </a:lnSpc>
            </a:pPr>
            <a:r>
              <a:rPr lang="en-US" altLang="en-US" dirty="0" smtClean="0"/>
              <a:t>Must Be Approved by FTA or Other Cognizant Agency</a:t>
            </a:r>
          </a:p>
          <a:p>
            <a:pPr marL="1598613" lvl="4" indent="-222250">
              <a:lnSpc>
                <a:spcPct val="90000"/>
              </a:lnSpc>
            </a:pPr>
            <a:r>
              <a:rPr lang="en-US" altLang="en-US" dirty="0" smtClean="0"/>
              <a:t>Indirect Costs Must Be Identified as Separate Line Item</a:t>
            </a:r>
          </a:p>
          <a:p>
            <a:pPr lvl="2">
              <a:lnSpc>
                <a:spcPct val="90000"/>
              </a:lnSpc>
            </a:pPr>
            <a:endParaRPr lang="en-US" altLang="en-US" sz="14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Indirect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5042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dirty="0" smtClean="0"/>
              <a:t>FTA Follows OMB Guidance With Respect to Indirect Costs</a:t>
            </a:r>
          </a:p>
          <a:p>
            <a:pPr lvl="1">
              <a:lnSpc>
                <a:spcPct val="90000"/>
              </a:lnSpc>
            </a:pPr>
            <a:r>
              <a:rPr lang="en-US" altLang="en-US" dirty="0" smtClean="0"/>
              <a:t>Cites Super Circular Definitions</a:t>
            </a:r>
          </a:p>
          <a:p>
            <a:pPr lvl="1">
              <a:lnSpc>
                <a:spcPct val="90000"/>
              </a:lnSpc>
            </a:pPr>
            <a:endParaRPr lang="en-US" altLang="en-US"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Indirect Costs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74896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Direct &amp; </a:t>
            </a:r>
            <a:r>
              <a:rPr lang="en-US" altLang="en-US" sz="3200" dirty="0"/>
              <a:t>Indirect Costs (2 CFR § </a:t>
            </a:r>
            <a:r>
              <a:rPr lang="en-US" altLang="en-US" sz="3200" dirty="0" smtClean="0"/>
              <a:t>200.412)</a:t>
            </a:r>
            <a:endParaRPr lang="en-US" altLang="en-US" sz="3200" dirty="0"/>
          </a:p>
          <a:p>
            <a:pPr lvl="1"/>
            <a:r>
              <a:rPr lang="en-US" altLang="en-US" sz="2800" dirty="0" smtClean="0"/>
              <a:t>There </a:t>
            </a:r>
            <a:r>
              <a:rPr lang="en-US" altLang="en-US" sz="2800" dirty="0"/>
              <a:t>Is No Universal Rule For Classifying Certain Costs as Either Direct or Indirect (F&amp;A) Under Every Accounting System</a:t>
            </a:r>
          </a:p>
          <a:p>
            <a:pPr lvl="1"/>
            <a:r>
              <a:rPr lang="en-US" altLang="en-US" sz="2800" dirty="0"/>
              <a:t>Each Item of Cost Incurred For the Same Purpose Be Treated Consistently In Like Circumstances Either as a Direct or An Indirect (F&amp;A) Cost In Order To Avoid Possible Double-Charging of Federal Awards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Cost Classification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99907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Direct Costs (2 CFR § </a:t>
            </a:r>
            <a:r>
              <a:rPr lang="en-US" altLang="en-US" sz="3200" dirty="0" smtClean="0"/>
              <a:t>200.413)</a:t>
            </a:r>
            <a:endParaRPr lang="en-US" altLang="en-US" sz="3200" dirty="0"/>
          </a:p>
          <a:p>
            <a:pPr lvl="1"/>
            <a:r>
              <a:rPr lang="en-US" altLang="en-US" sz="2800" dirty="0" smtClean="0"/>
              <a:t>Those </a:t>
            </a:r>
            <a:r>
              <a:rPr lang="en-US" altLang="en-US" sz="2800" dirty="0"/>
              <a:t>Expenses Incurred by the Grantee That Are </a:t>
            </a:r>
            <a:r>
              <a:rPr lang="en-US" altLang="en-US" sz="2800" u="sng" dirty="0"/>
              <a:t>Directly</a:t>
            </a:r>
            <a:r>
              <a:rPr lang="en-US" altLang="en-US" sz="2800" dirty="0"/>
              <a:t> Related and Strictly Benefit </a:t>
            </a:r>
            <a:r>
              <a:rPr lang="en-US" altLang="en-US" sz="2800" u="sng" dirty="0"/>
              <a:t>Only</a:t>
            </a:r>
            <a:r>
              <a:rPr lang="en-US" altLang="en-US" sz="2800" dirty="0"/>
              <a:t> the Public Transportation Program</a:t>
            </a:r>
          </a:p>
          <a:p>
            <a:pPr marL="0" indent="0">
              <a:buNone/>
            </a:pP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D</a:t>
            </a:r>
            <a:r>
              <a:rPr lang="en-US" altLang="en-US" sz="4400" b="1" dirty="0" smtClean="0">
                <a:solidFill>
                  <a:srgbClr val="632523"/>
                </a:solidFill>
                <a:latin typeface="Calibri" panose="020F0502020204030204" pitchFamily="34" charset="0"/>
              </a:rPr>
              <a:t>irect </a:t>
            </a:r>
            <a:r>
              <a:rPr lang="en-US" altLang="en-US" sz="4400" b="1" dirty="0">
                <a:solidFill>
                  <a:srgbClr val="632523"/>
                </a:solidFill>
                <a:latin typeface="Calibri" panose="020F0502020204030204" pitchFamily="34" charset="0"/>
              </a:rPr>
              <a:t>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8899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Direct Cost (2 CFR § 200.413)</a:t>
            </a:r>
          </a:p>
          <a:p>
            <a:pPr lvl="1"/>
            <a:r>
              <a:rPr lang="en-US" altLang="en-US" sz="2800" dirty="0" smtClean="0"/>
              <a:t>Generic </a:t>
            </a:r>
            <a:r>
              <a:rPr lang="en-US" altLang="en-US" sz="2800" dirty="0"/>
              <a:t>Examples:</a:t>
            </a:r>
          </a:p>
          <a:p>
            <a:pPr lvl="2"/>
            <a:r>
              <a:rPr lang="en-US" altLang="en-US" sz="2400" dirty="0"/>
              <a:t>Compensation of Employees for the Time Devoted and Identified Specifically to the Performance of the Grant</a:t>
            </a:r>
          </a:p>
          <a:p>
            <a:pPr lvl="2"/>
            <a:r>
              <a:rPr lang="en-US" altLang="en-US" sz="2400" dirty="0"/>
              <a:t>Cost of Materials Acquired, Consumed, or Expended Specifically for the Purpose of Providing Public Transit Service</a:t>
            </a:r>
          </a:p>
          <a:p>
            <a:pPr lvl="2"/>
            <a:r>
              <a:rPr lang="en-US" altLang="en-US" sz="2400" dirty="0"/>
              <a:t>Equipment and Other Approved Capital Expenditures Travel Expenses Incurred Specifically to Carry Out the Award</a:t>
            </a:r>
          </a:p>
          <a:p>
            <a:pPr marL="0" indent="0">
              <a:buNone/>
            </a:pP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D</a:t>
            </a:r>
            <a:r>
              <a:rPr lang="en-US" altLang="en-US" sz="4400" b="1" dirty="0" smtClean="0">
                <a:solidFill>
                  <a:srgbClr val="632523"/>
                </a:solidFill>
                <a:latin typeface="Calibri" panose="020F0502020204030204" pitchFamily="34" charset="0"/>
              </a:rPr>
              <a:t>irect </a:t>
            </a:r>
            <a:r>
              <a:rPr lang="en-US" altLang="en-US" sz="4400" b="1" dirty="0">
                <a:solidFill>
                  <a:srgbClr val="632523"/>
                </a:solidFill>
                <a:latin typeface="Calibri" panose="020F0502020204030204" pitchFamily="34" charset="0"/>
              </a:rPr>
              <a:t>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41830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Direct Costs (2 CFR § 200.413)</a:t>
            </a:r>
          </a:p>
          <a:p>
            <a:pPr lvl="1"/>
            <a:r>
              <a:rPr lang="en-US" altLang="en-US" sz="2800" dirty="0" smtClean="0"/>
              <a:t>Transit Examples:</a:t>
            </a:r>
          </a:p>
          <a:p>
            <a:pPr lvl="2">
              <a:lnSpc>
                <a:spcPct val="90000"/>
              </a:lnSpc>
            </a:pPr>
            <a:r>
              <a:rPr lang="en-US" altLang="en-US" sz="2400" dirty="0" smtClean="0"/>
              <a:t>Operator's </a:t>
            </a:r>
            <a:r>
              <a:rPr lang="en-US" altLang="en-US" sz="2400" dirty="0"/>
              <a:t>Salaries &amp; Wages</a:t>
            </a:r>
          </a:p>
          <a:p>
            <a:pPr lvl="2">
              <a:lnSpc>
                <a:spcPct val="90000"/>
              </a:lnSpc>
            </a:pPr>
            <a:r>
              <a:rPr lang="en-US" altLang="en-US" sz="2400" dirty="0"/>
              <a:t>Dispatcher's Salaries &amp; Wages</a:t>
            </a:r>
          </a:p>
          <a:p>
            <a:pPr lvl="2">
              <a:lnSpc>
                <a:spcPct val="90000"/>
              </a:lnSpc>
            </a:pPr>
            <a:r>
              <a:rPr lang="en-US" altLang="en-US" sz="2400" dirty="0"/>
              <a:t>Contract Vehicle Maintenance</a:t>
            </a:r>
          </a:p>
          <a:p>
            <a:pPr lvl="2">
              <a:lnSpc>
                <a:spcPct val="90000"/>
              </a:lnSpc>
            </a:pPr>
            <a:r>
              <a:rPr lang="en-US" altLang="en-US" sz="2400" dirty="0"/>
              <a:t>Fuel &amp; Lubricants Consumed</a:t>
            </a:r>
          </a:p>
          <a:p>
            <a:pPr lvl="2">
              <a:lnSpc>
                <a:spcPct val="90000"/>
              </a:lnSpc>
            </a:pPr>
            <a:r>
              <a:rPr lang="en-US" altLang="en-US" sz="2400" dirty="0">
                <a:cs typeface="Times New Roman" pitchFamily="18" charset="0"/>
              </a:rPr>
              <a:t>Tires and Tubes Consumed</a:t>
            </a:r>
          </a:p>
          <a:p>
            <a:pPr lvl="2">
              <a:lnSpc>
                <a:spcPct val="90000"/>
              </a:lnSpc>
            </a:pPr>
            <a:r>
              <a:rPr lang="en-US" altLang="en-US" sz="2400" dirty="0">
                <a:cs typeface="Times New Roman" pitchFamily="18" charset="0"/>
              </a:rPr>
              <a:t>Purchased Transportation</a:t>
            </a:r>
            <a:r>
              <a:rPr lang="en-US" altLang="en-US" sz="2400" dirty="0"/>
              <a:t> </a:t>
            </a:r>
          </a:p>
          <a:p>
            <a:pPr marL="0" indent="0">
              <a:buNone/>
            </a:pPr>
            <a:endParaRPr lang="en-US" altLang="en-US" sz="3200" b="1"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D</a:t>
            </a:r>
            <a:r>
              <a:rPr lang="en-US" altLang="en-US" sz="4400" b="1" dirty="0" smtClean="0">
                <a:solidFill>
                  <a:srgbClr val="632523"/>
                </a:solidFill>
                <a:latin typeface="Calibri" panose="020F0502020204030204" pitchFamily="34" charset="0"/>
              </a:rPr>
              <a:t>irect </a:t>
            </a:r>
            <a:r>
              <a:rPr lang="en-US" altLang="en-US" sz="4400" b="1" dirty="0">
                <a:solidFill>
                  <a:srgbClr val="632523"/>
                </a:solidFill>
                <a:latin typeface="Calibri" panose="020F0502020204030204" pitchFamily="34" charset="0"/>
              </a:rPr>
              <a:t>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8031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Direct Costs (2 CFR § 200.413)</a:t>
            </a:r>
          </a:p>
          <a:p>
            <a:pPr lvl="1"/>
            <a:r>
              <a:rPr lang="en-US" altLang="en-US" sz="2800" dirty="0" smtClean="0"/>
              <a:t>Classification </a:t>
            </a:r>
            <a:r>
              <a:rPr lang="en-US" altLang="en-US" sz="2800" dirty="0"/>
              <a:t>of Direct Salaries May Present Challenges</a:t>
            </a:r>
          </a:p>
          <a:p>
            <a:pPr lvl="2"/>
            <a:r>
              <a:rPr lang="en-US" altLang="en-US" sz="2400" dirty="0"/>
              <a:t>Must Be Based on Actual, After-the-Fact Determinations</a:t>
            </a:r>
          </a:p>
          <a:p>
            <a:pPr lvl="3"/>
            <a:r>
              <a:rPr lang="en-US" altLang="en-US" sz="2000" dirty="0"/>
              <a:t>Specific Activity Performed/Benefitting Unit of Government</a:t>
            </a:r>
          </a:p>
          <a:p>
            <a:pPr lvl="4"/>
            <a:r>
              <a:rPr lang="en-US" altLang="en-US" dirty="0"/>
              <a:t>Transit – Direct Cost</a:t>
            </a:r>
          </a:p>
          <a:p>
            <a:pPr lvl="4"/>
            <a:r>
              <a:rPr lang="en-US" altLang="en-US" dirty="0"/>
              <a:t>Multiple Units (Transit and Others) – Indirect Cost</a:t>
            </a:r>
          </a:p>
          <a:p>
            <a:pPr lvl="1"/>
            <a:r>
              <a:rPr lang="en-US" altLang="en-US" sz="2800" dirty="0"/>
              <a:t>Budget Estimates Should Not Be Used</a:t>
            </a:r>
          </a:p>
          <a:p>
            <a:pPr marL="0" indent="0">
              <a:buNone/>
            </a:pPr>
            <a:endParaRPr lang="en-US" altLang="en-US" sz="3200" b="1" dirty="0"/>
          </a:p>
        </p:txBody>
      </p:sp>
      <p:sp>
        <p:nvSpPr>
          <p:cNvPr id="20483" name="Rectangle 2"/>
          <p:cNvSpPr txBox="1">
            <a:spLocks noChangeArrowheads="1"/>
          </p:cNvSpPr>
          <p:nvPr/>
        </p:nvSpPr>
        <p:spPr bwMode="auto">
          <a:xfrm>
            <a:off x="0" y="29008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Direct </a:t>
            </a:r>
            <a:r>
              <a:rPr lang="en-US" altLang="en-US" sz="4400" b="1" dirty="0">
                <a:solidFill>
                  <a:srgbClr val="632523"/>
                </a:solidFill>
                <a:latin typeface="Calibri" panose="020F0502020204030204" pitchFamily="34" charset="0"/>
              </a:rPr>
              <a:t>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66</a:t>
            </a:fld>
            <a:r>
              <a:rPr lang="en-US" sz="1400" dirty="0"/>
              <a:t> of </a:t>
            </a:r>
            <a:r>
              <a:rPr lang="en-US" sz="1400" dirty="0" smtClean="0"/>
              <a:t>170</a:t>
            </a:r>
            <a:endParaRPr lang="en-US" sz="1400" dirty="0"/>
          </a:p>
        </p:txBody>
      </p:sp>
      <p:sp>
        <p:nvSpPr>
          <p:cNvPr id="9" name="Slide Number Placeholder 4"/>
          <p:cNvSpPr txBox="1">
            <a:spLocks/>
          </p:cNvSpPr>
          <p:nvPr/>
        </p:nvSpPr>
        <p:spPr>
          <a:xfrm>
            <a:off x="8137450" y="6477000"/>
            <a:ext cx="1082749"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defRPr/>
            </a:pPr>
            <a:fld id="{20FDBC00-900C-45E2-B0B4-268F985CAD3F}" type="slidenum">
              <a:rPr lang="en-US" sz="1400" smtClean="0">
                <a:latin typeface="Calibri" panose="020F0502020204030204" pitchFamily="34" charset="0"/>
              </a:rPr>
              <a:pPr algn="r">
                <a:defRPr/>
              </a:pPr>
              <a:t>66</a:t>
            </a:fld>
            <a:r>
              <a:rPr lang="en-US" sz="1400" dirty="0">
                <a:latin typeface="Calibri" panose="020F0502020204030204" pitchFamily="34" charset="0"/>
              </a:rPr>
              <a:t> of </a:t>
            </a:r>
            <a:r>
              <a:rPr lang="en-US" sz="1400" dirty="0" smtClean="0">
                <a:latin typeface="Calibri" panose="020F0502020204030204" pitchFamily="34" charset="0"/>
              </a:rPr>
              <a:t>170</a:t>
            </a:r>
            <a:endParaRPr lang="en-US" sz="1400" dirty="0">
              <a:latin typeface="Calibri" panose="020F0502020204030204" pitchFamily="34" charset="0"/>
            </a:endParaRPr>
          </a:p>
        </p:txBody>
      </p:sp>
    </p:spTree>
    <p:extLst>
      <p:ext uri="{BB962C8B-B14F-4D97-AF65-F5344CB8AC3E}">
        <p14:creationId xmlns:p14="http://schemas.microsoft.com/office/powerpoint/2010/main" val="3067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Direct Costs </a:t>
            </a:r>
            <a:r>
              <a:rPr lang="en-US" altLang="en-US" sz="3200" dirty="0" smtClean="0"/>
              <a:t>(2 CFR § 200.413)</a:t>
            </a:r>
          </a:p>
          <a:p>
            <a:pPr lvl="1"/>
            <a:r>
              <a:rPr lang="en-US" altLang="en-US" sz="2800" dirty="0" smtClean="0"/>
              <a:t>Difficult Classification of Direct Costs</a:t>
            </a:r>
          </a:p>
          <a:p>
            <a:pPr lvl="2"/>
            <a:r>
              <a:rPr lang="en-US" altLang="en-US" sz="2400" dirty="0" smtClean="0"/>
              <a:t>Minor </a:t>
            </a:r>
            <a:r>
              <a:rPr lang="en-US" altLang="en-US" sz="2400" dirty="0"/>
              <a:t>Items Normally Considered Direct Costs May be Treated as </a:t>
            </a:r>
            <a:r>
              <a:rPr lang="en-US" altLang="en-US" sz="2400" dirty="0" smtClean="0"/>
              <a:t>Indirect </a:t>
            </a:r>
            <a:r>
              <a:rPr lang="en-US" altLang="en-US" sz="2400" dirty="0"/>
              <a:t>Costs</a:t>
            </a:r>
          </a:p>
          <a:p>
            <a:pPr lvl="3"/>
            <a:r>
              <a:rPr lang="en-US" altLang="en-US" sz="2000" dirty="0"/>
              <a:t>Accounting Treatment is Consistent Among All Federal Grant Programs</a:t>
            </a:r>
          </a:p>
          <a:p>
            <a:pPr marL="0" indent="0">
              <a:buNone/>
            </a:pPr>
            <a:endParaRPr lang="en-US" altLang="en-US" sz="3200" b="1"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D</a:t>
            </a:r>
            <a:r>
              <a:rPr lang="en-US" altLang="en-US" sz="4400" b="1" dirty="0" smtClean="0">
                <a:solidFill>
                  <a:srgbClr val="632523"/>
                </a:solidFill>
                <a:latin typeface="Calibri" panose="020F0502020204030204" pitchFamily="34" charset="0"/>
              </a:rPr>
              <a:t>irect </a:t>
            </a:r>
            <a:r>
              <a:rPr lang="en-US" altLang="en-US" sz="4400" b="1" dirty="0">
                <a:solidFill>
                  <a:srgbClr val="632523"/>
                </a:solidFill>
                <a:latin typeface="Calibri" panose="020F0502020204030204" pitchFamily="34" charset="0"/>
              </a:rPr>
              <a:t>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506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a:t>
            </a:r>
            <a:r>
              <a:rPr lang="en-US" altLang="en-US" sz="3200" dirty="0" smtClean="0"/>
              <a:t>200.414)</a:t>
            </a:r>
            <a:endParaRPr lang="en-US" altLang="en-US" sz="3200" dirty="0"/>
          </a:p>
          <a:p>
            <a:pPr lvl="1"/>
            <a:r>
              <a:rPr lang="en-US" altLang="en-US" sz="2800" dirty="0" smtClean="0"/>
              <a:t>Indirect </a:t>
            </a:r>
            <a:r>
              <a:rPr lang="en-US" altLang="en-US" sz="2800" dirty="0"/>
              <a:t>Costs Are Those That Have Been Incurred For Common or Joint Purposes</a:t>
            </a:r>
          </a:p>
          <a:p>
            <a:pPr lvl="1"/>
            <a:r>
              <a:rPr lang="en-US" altLang="en-US" sz="2800" dirty="0"/>
              <a:t>These Costs Benefit More Than One Cost Objective and Cannot Be Readily Identified With a Particular Final Cost Objective Without Effort Disproportionate To the Results Achieved</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96563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New </a:t>
            </a:r>
            <a:r>
              <a:rPr lang="en-US" altLang="en-US" sz="2800" dirty="0"/>
              <a:t>Concepts</a:t>
            </a:r>
          </a:p>
          <a:p>
            <a:pPr lvl="2"/>
            <a:r>
              <a:rPr lang="en-US" altLang="en-US" sz="2400" dirty="0"/>
              <a:t>Indirect Costs are Now Referred to as </a:t>
            </a:r>
            <a:r>
              <a:rPr lang="en-US" altLang="en-US" sz="2400" dirty="0" smtClean="0"/>
              <a:t>F &amp; A </a:t>
            </a:r>
            <a:r>
              <a:rPr lang="en-US" altLang="en-US" sz="2400" dirty="0"/>
              <a:t>Costs</a:t>
            </a:r>
          </a:p>
          <a:p>
            <a:pPr lvl="3"/>
            <a:r>
              <a:rPr lang="en-US" altLang="en-US" sz="2000" dirty="0"/>
              <a:t>F = Facilities</a:t>
            </a:r>
          </a:p>
          <a:p>
            <a:pPr lvl="3"/>
            <a:r>
              <a:rPr lang="en-US" altLang="en-US" sz="2000" dirty="0"/>
              <a:t>A = Administration</a:t>
            </a:r>
          </a:p>
          <a:p>
            <a:pPr lvl="2"/>
            <a:r>
              <a:rPr lang="en-US" altLang="en-US" sz="2400" dirty="0"/>
              <a:t>Separate Designation</a:t>
            </a:r>
          </a:p>
          <a:p>
            <a:pPr lvl="3"/>
            <a:r>
              <a:rPr lang="en-US" altLang="en-US" sz="2000" dirty="0"/>
              <a:t>Cognizant Agency for Audit</a:t>
            </a:r>
          </a:p>
          <a:p>
            <a:pPr lvl="3"/>
            <a:r>
              <a:rPr lang="en-US" altLang="en-US" sz="2000" dirty="0"/>
              <a:t>Cognizant Agency for Indirect Costs</a:t>
            </a:r>
          </a:p>
          <a:p>
            <a:pPr lvl="3"/>
            <a:r>
              <a:rPr lang="en-US" altLang="en-US" sz="2000" dirty="0"/>
              <a:t>May Not Be the Same Agency</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69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762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sz="3200" dirty="0"/>
              <a:t>When There is a Question As to the Reasonableness of the Subrecipient’s Cost Allocation Methodology, FTA Looks to the State to Make a Determination</a:t>
            </a:r>
          </a:p>
          <a:p>
            <a:pPr>
              <a:lnSpc>
                <a:spcPct val="90000"/>
              </a:lnSpc>
            </a:pPr>
            <a:r>
              <a:rPr lang="en-US" altLang="en-US" sz="3200" dirty="0"/>
              <a:t>Hence, NCDOT is Providing Technical Assistance and </a:t>
            </a:r>
            <a:r>
              <a:rPr lang="en-US" altLang="en-US" sz="3200" dirty="0" smtClean="0"/>
              <a:t>This </a:t>
            </a:r>
            <a:r>
              <a:rPr lang="en-US" altLang="en-US" sz="3200" dirty="0"/>
              <a:t>Training </a:t>
            </a:r>
            <a:r>
              <a:rPr lang="en-US" altLang="en-US" sz="3200" dirty="0" smtClean="0"/>
              <a:t>Workshop to Address This Issue</a:t>
            </a:r>
            <a:endParaRPr lang="en-US" altLang="en-US" sz="32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Background on the Problem</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0553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Facilities </a:t>
            </a:r>
            <a:r>
              <a:rPr lang="en-US" altLang="en-US" sz="2800" dirty="0"/>
              <a:t>and Administration</a:t>
            </a:r>
          </a:p>
          <a:p>
            <a:pPr lvl="2"/>
            <a:r>
              <a:rPr lang="en-US" altLang="en-US" sz="2400" dirty="0"/>
              <a:t>Indirect Costs </a:t>
            </a:r>
            <a:r>
              <a:rPr lang="en-US" altLang="en-US" sz="2400" u="sng" dirty="0"/>
              <a:t>Must</a:t>
            </a:r>
            <a:r>
              <a:rPr lang="en-US" altLang="en-US" sz="2400" dirty="0"/>
              <a:t> Be Pooled in These Two Categories for Institutions of Higher Education (IHEs) and Major Nonprofits</a:t>
            </a:r>
          </a:p>
          <a:p>
            <a:pPr lvl="2"/>
            <a:r>
              <a:rPr lang="en-US" altLang="en-US" sz="2400" dirty="0"/>
              <a:t>Not Required for State and Local Governments, Indian Tribal Organizations</a:t>
            </a:r>
          </a:p>
          <a:p>
            <a:pPr lvl="3"/>
            <a:r>
              <a:rPr lang="en-US" altLang="en-US" sz="2000" dirty="0"/>
              <a:t>May Use Own Indirect Cost Pools</a:t>
            </a:r>
          </a:p>
          <a:p>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8148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A </a:t>
            </a:r>
            <a:r>
              <a:rPr lang="en-US" altLang="en-US" sz="2800" dirty="0"/>
              <a:t>Cost May Not Be Allocated To a Federal Award As An Indirect Cost If Any Other Cost Incurred For the Same Purpose, In Like Circumstances, Has Been Assigned To a Federal Award As A Direct Cost</a:t>
            </a:r>
            <a:endParaRPr lang="en-US" altLang="en-US" sz="2800" b="1"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906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Facilities </a:t>
            </a:r>
            <a:r>
              <a:rPr lang="en-US" altLang="en-US" sz="2800" dirty="0"/>
              <a:t>and Administration</a:t>
            </a:r>
          </a:p>
          <a:p>
            <a:pPr lvl="2"/>
            <a:r>
              <a:rPr lang="en-US" altLang="en-US" sz="2400" dirty="0"/>
              <a:t>Range of Circumstances at the Local Level Means that Federal Agencies Cannot Provide Prescriptive Guidance on What Costs Constitute Direct vs. Indirect</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74690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Facilities </a:t>
            </a:r>
            <a:r>
              <a:rPr lang="en-US" altLang="en-US" sz="2800" dirty="0"/>
              <a:t>and Administration</a:t>
            </a:r>
          </a:p>
          <a:p>
            <a:pPr lvl="2"/>
            <a:r>
              <a:rPr lang="en-US" altLang="en-US" sz="2400" dirty="0"/>
              <a:t>Examples</a:t>
            </a:r>
          </a:p>
          <a:p>
            <a:pPr lvl="3"/>
            <a:r>
              <a:rPr lang="en-US" altLang="en-US" sz="2000" dirty="0"/>
              <a:t>Certain Central Service Costs</a:t>
            </a:r>
          </a:p>
          <a:p>
            <a:pPr lvl="3"/>
            <a:r>
              <a:rPr lang="en-US" altLang="en-US" sz="2000" dirty="0"/>
              <a:t>General Administration of the Organization</a:t>
            </a:r>
          </a:p>
          <a:p>
            <a:pPr lvl="3"/>
            <a:r>
              <a:rPr lang="en-US" altLang="en-US" sz="2000" dirty="0"/>
              <a:t>Accounting and Personnel Services Performed Within the Organization the Delivers Public Transit Services </a:t>
            </a:r>
          </a:p>
          <a:p>
            <a:pPr lvl="3"/>
            <a:r>
              <a:rPr lang="en-US" altLang="en-US" sz="2000" dirty="0"/>
              <a:t>Costs of Operating and Maintaining Shared Facilities</a:t>
            </a:r>
          </a:p>
          <a:p>
            <a:pPr lvl="3"/>
            <a:endParaRPr lang="en-US" altLang="en-US"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73</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0704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Indirect Costs (2 CFR § 200.413)</a:t>
            </a:r>
          </a:p>
          <a:p>
            <a:pPr lvl="1"/>
            <a:r>
              <a:rPr lang="en-US" altLang="en-US" sz="2800" dirty="0" smtClean="0"/>
              <a:t>Allowable</a:t>
            </a:r>
            <a:r>
              <a:rPr lang="en-US" altLang="en-US" sz="2800" dirty="0"/>
              <a:t>, to the Extent the Charges Conform to an </a:t>
            </a:r>
            <a:r>
              <a:rPr lang="en-US" altLang="en-US" sz="2800" u="sng" dirty="0"/>
              <a:t>Approved Indirect Cost Allocation </a:t>
            </a:r>
            <a:r>
              <a:rPr lang="en-US" altLang="en-US" sz="2800" u="sng" dirty="0" smtClean="0"/>
              <a:t>Plan</a:t>
            </a:r>
            <a:endParaRPr lang="en-US" altLang="en-US" sz="2800" u="sng" dirty="0"/>
          </a:p>
          <a:p>
            <a:pPr lvl="1"/>
            <a:r>
              <a:rPr lang="en-US" altLang="en-US" sz="2800" dirty="0"/>
              <a:t>Indirect Costs Are Normally Charged to Federal Awards By the Use of An Indirect Cost Rate</a:t>
            </a:r>
          </a:p>
          <a:p>
            <a:pPr lvl="1"/>
            <a:r>
              <a:rPr lang="en-US" altLang="en-US" sz="2800" dirty="0"/>
              <a:t>A Separate Indirect Cost Rate(s) Is Usually Necessary For Each Department or Agency of the Governmental Unit Claiming Indirect Costs Under Federal Awards</a:t>
            </a:r>
            <a:endParaRPr lang="en-US" altLang="en-US" sz="2800" b="1"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Indirect Costs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4495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How Can We Tell if We Need An Indirect Cost Allocation Plan?  If a Transit System Incurs Costs That Are:</a:t>
            </a:r>
          </a:p>
          <a:p>
            <a:pPr lvl="1">
              <a:lnSpc>
                <a:spcPct val="90000"/>
              </a:lnSpc>
            </a:pPr>
            <a:r>
              <a:rPr lang="en-US" altLang="en-US" sz="2800" dirty="0"/>
              <a:t>Accumulated in the Accounts of Another Department or Division of the Organization</a:t>
            </a:r>
          </a:p>
          <a:p>
            <a:pPr marL="457200" lvl="1" indent="0">
              <a:lnSpc>
                <a:spcPct val="90000"/>
              </a:lnSpc>
              <a:buNone/>
            </a:pPr>
            <a:r>
              <a:rPr lang="en-US" altLang="en-US" sz="2800" dirty="0"/>
              <a:t>	….Likely that an Indirect Cost Plan is Required</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Indirect Costs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79649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a:t>Will All Transit Agencies Incur Indirect Costs?</a:t>
            </a:r>
          </a:p>
          <a:p>
            <a:pPr lvl="1"/>
            <a:r>
              <a:rPr lang="en-US" altLang="en-US" sz="2800" dirty="0"/>
              <a:t>No</a:t>
            </a:r>
          </a:p>
          <a:p>
            <a:pPr lvl="2"/>
            <a:r>
              <a:rPr lang="en-US" altLang="en-US" sz="2400" dirty="0"/>
              <a:t>Independent Transit Authorities</a:t>
            </a:r>
          </a:p>
          <a:p>
            <a:pPr lvl="2"/>
            <a:r>
              <a:rPr lang="en-US" altLang="en-US" sz="2400" dirty="0"/>
              <a:t>Other Units That Do Not Rely on Central Services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Indirect Costs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42692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What an Entity Has To Report</a:t>
            </a:r>
            <a:endParaRPr lang="en-US" altLang="en-US" sz="3200" dirty="0"/>
          </a:p>
          <a:p>
            <a:pPr lvl="1"/>
            <a:r>
              <a:rPr lang="en-US" altLang="en-US" sz="2800" dirty="0" smtClean="0"/>
              <a:t>Type</a:t>
            </a:r>
          </a:p>
          <a:p>
            <a:pPr lvl="2"/>
            <a:r>
              <a:rPr lang="en-US" altLang="en-US" sz="2400" dirty="0" smtClean="0"/>
              <a:t>Provisional</a:t>
            </a:r>
          </a:p>
          <a:p>
            <a:pPr lvl="2"/>
            <a:r>
              <a:rPr lang="en-US" altLang="en-US" sz="2400" dirty="0" smtClean="0"/>
              <a:t>Fixed, etc.</a:t>
            </a:r>
            <a:endParaRPr lang="en-US" altLang="en-US" sz="2400" dirty="0"/>
          </a:p>
          <a:p>
            <a:pPr lvl="1"/>
            <a:r>
              <a:rPr lang="en-US" altLang="en-US" sz="2800" dirty="0" smtClean="0"/>
              <a:t>Rate (As Approved by Cognizant Agency)</a:t>
            </a:r>
            <a:endParaRPr lang="en-US" altLang="en-US" sz="2800" dirty="0"/>
          </a:p>
          <a:p>
            <a:pPr lvl="1"/>
            <a:r>
              <a:rPr lang="en-US" altLang="en-US" sz="2800" dirty="0" smtClean="0"/>
              <a:t>Base</a:t>
            </a:r>
          </a:p>
          <a:p>
            <a:pPr lvl="2"/>
            <a:r>
              <a:rPr lang="en-US" altLang="en-US" sz="2400" dirty="0" smtClean="0"/>
              <a:t>Total Modified Direct Cost (TMDC)</a:t>
            </a:r>
          </a:p>
          <a:p>
            <a:pPr lvl="2"/>
            <a:r>
              <a:rPr lang="en-US" altLang="en-US" sz="2400" dirty="0" smtClean="0"/>
              <a:t>Salaries and Wages (S&amp;W)</a:t>
            </a:r>
            <a:endParaRPr lang="en-US" altLang="en-US" sz="2400" dirty="0"/>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Indirect Costs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205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What an Entity Has To Report to FTA</a:t>
            </a:r>
            <a:endParaRPr lang="en-US" altLang="en-US" sz="3200" dirty="0"/>
          </a:p>
          <a:p>
            <a:pPr lvl="1"/>
            <a:r>
              <a:rPr lang="en-US" altLang="en-US" sz="2800" dirty="0"/>
              <a:t>Period </a:t>
            </a:r>
            <a:r>
              <a:rPr lang="en-US" altLang="en-US" sz="2800" dirty="0" smtClean="0"/>
              <a:t>From/Period To</a:t>
            </a:r>
          </a:p>
          <a:p>
            <a:pPr lvl="2"/>
            <a:r>
              <a:rPr lang="en-US" altLang="en-US" sz="2400" dirty="0" smtClean="0"/>
              <a:t>The Period Covered By the Approved Rate</a:t>
            </a:r>
          </a:p>
          <a:p>
            <a:pPr lvl="1"/>
            <a:r>
              <a:rPr lang="en-US" altLang="en-US" sz="2800" dirty="0" smtClean="0"/>
              <a:t>Amount Charged</a:t>
            </a:r>
          </a:p>
          <a:p>
            <a:pPr lvl="2"/>
            <a:r>
              <a:rPr lang="en-US" altLang="en-US" sz="2400" dirty="0" smtClean="0"/>
              <a:t>The Total Amount of Indirect Expenses Charged To the Award on a Cumulative Basis</a:t>
            </a:r>
          </a:p>
          <a:p>
            <a:pPr lvl="1"/>
            <a:r>
              <a:rPr lang="en-US" altLang="en-US" sz="2800" dirty="0" smtClean="0"/>
              <a:t>Federal </a:t>
            </a:r>
            <a:r>
              <a:rPr lang="en-US" altLang="en-US" sz="2800" dirty="0"/>
              <a:t>Share – The </a:t>
            </a:r>
            <a:r>
              <a:rPr lang="en-US" altLang="en-US" sz="2800" dirty="0" smtClean="0"/>
              <a:t>Federal Share if </a:t>
            </a:r>
            <a:r>
              <a:rPr lang="en-US" altLang="en-US" sz="2800" dirty="0"/>
              <a:t>t</a:t>
            </a:r>
            <a:r>
              <a:rPr lang="en-US" altLang="en-US" sz="2800" dirty="0" smtClean="0"/>
              <a:t>he Indirect Expenses Charged</a:t>
            </a:r>
            <a:endParaRPr lang="en-US" altLang="en-US" dirty="0" smtClean="0"/>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Indirect Costs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27543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Non-Federal Match Sources</a:t>
            </a:r>
          </a:p>
          <a:p>
            <a:pPr lvl="1"/>
            <a:r>
              <a:rPr lang="en-US" altLang="en-US" dirty="0" smtClean="0"/>
              <a:t>An Undistributed Cash Surplus </a:t>
            </a:r>
            <a:endParaRPr lang="en-US" altLang="en-US" dirty="0"/>
          </a:p>
          <a:p>
            <a:pPr lvl="1"/>
            <a:r>
              <a:rPr lang="en-US" altLang="en-US" dirty="0" smtClean="0"/>
              <a:t>State or Local Appropriation</a:t>
            </a:r>
          </a:p>
          <a:p>
            <a:pPr lvl="1"/>
            <a:r>
              <a:rPr lang="en-US" altLang="en-US" dirty="0" smtClean="0"/>
              <a:t>Amounts Made Available to Carry Out the Federal Lands Highway Program Established By Section 202 </a:t>
            </a:r>
            <a:r>
              <a:rPr lang="en-US" altLang="en-US" dirty="0"/>
              <a:t>o</a:t>
            </a:r>
            <a:r>
              <a:rPr lang="en-US" altLang="en-US" dirty="0" smtClean="0"/>
              <a:t>f Title 23</a:t>
            </a:r>
          </a:p>
          <a:p>
            <a:pPr lvl="1"/>
            <a:r>
              <a:rPr lang="en-US" altLang="en-US" dirty="0" smtClean="0"/>
              <a:t>Revenues Derived from the Provision of Service Under an Agreement With a State or Local Social Service Agency or a Private Social Service Organization</a:t>
            </a:r>
          </a:p>
          <a:p>
            <a:pPr lvl="1"/>
            <a:endParaRPr lang="en-US" altLang="en-US" dirty="0"/>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Local Match</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79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520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FTA Requirements Regarding Allocation of Costs in Urban &amp; Rural Formula Programs</a:t>
            </a:r>
          </a:p>
        </p:txBody>
      </p:sp>
      <p:sp>
        <p:nvSpPr>
          <p:cNvPr id="3" name="Text Placeholder 2"/>
          <p:cNvSpPr>
            <a:spLocks noGrp="1"/>
          </p:cNvSpPr>
          <p:nvPr>
            <p:ph type="body" idx="1"/>
          </p:nvPr>
        </p:nvSpPr>
        <p:spPr>
          <a:xfrm>
            <a:off x="687807" y="2424022"/>
            <a:ext cx="7772400" cy="740674"/>
          </a:xfrm>
        </p:spPr>
        <p:txBody>
          <a:bodyPr/>
          <a:lstStyle/>
          <a:p>
            <a:r>
              <a:rPr lang="en-US" dirty="0"/>
              <a:t>Module 2</a:t>
            </a:r>
          </a:p>
        </p:txBody>
      </p:sp>
    </p:spTree>
    <p:extLst>
      <p:ext uri="{BB962C8B-B14F-4D97-AF65-F5344CB8AC3E}">
        <p14:creationId xmlns:p14="http://schemas.microsoft.com/office/powerpoint/2010/main" val="78220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altLang="en-US" sz="3200" dirty="0" smtClean="0"/>
              <a:t>Farebox Revenues Cannot be Used as Local Match</a:t>
            </a:r>
          </a:p>
          <a:p>
            <a:pPr lvl="1"/>
            <a:r>
              <a:rPr lang="en-US" altLang="en-US" dirty="0" smtClean="0"/>
              <a:t>There May be Ways to Restructure Payments from Third Parties</a:t>
            </a:r>
            <a:endParaRPr lang="en-US" altLang="en-US" dirty="0"/>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Local Match</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9471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3200" dirty="0" smtClean="0"/>
              <a:t>Recipients Are Encouraged to Earn Income to Defray Program Costs Where Appropriate</a:t>
            </a:r>
          </a:p>
          <a:p>
            <a:r>
              <a:rPr lang="en-US" sz="3200" dirty="0" smtClean="0"/>
              <a:t>Program Income Gross Income Earned By the Non-Federal Entity That Is Directly Generated By a Supported Activity or Earned as a Result of </a:t>
            </a:r>
            <a:r>
              <a:rPr lang="en-US" sz="3200" dirty="0"/>
              <a:t>t</a:t>
            </a:r>
            <a:r>
              <a:rPr lang="en-US" sz="3200" dirty="0" smtClean="0"/>
              <a:t>he Federal Award During the Period of Performance</a:t>
            </a:r>
          </a:p>
          <a:p>
            <a:endParaRPr lang="en-US" sz="3200" b="0" dirty="0"/>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Program Income</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5589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r>
              <a:rPr lang="en-US" sz="3200" dirty="0" smtClean="0"/>
              <a:t>Note, in One Instance, FTA Differs from the Super Circular on Program Income</a:t>
            </a:r>
          </a:p>
          <a:p>
            <a:pPr lvl="1"/>
            <a:r>
              <a:rPr lang="en-US" dirty="0" smtClean="0"/>
              <a:t>The “Program Income” Provisions of 2 CFR § 1201.80 Supersede the “Program Income” Provisions of 2 CFR § 200.80, and </a:t>
            </a:r>
            <a:r>
              <a:rPr lang="en-US" dirty="0"/>
              <a:t>a</a:t>
            </a:r>
            <a:r>
              <a:rPr lang="en-US" dirty="0" smtClean="0"/>
              <a:t>s Further Described </a:t>
            </a:r>
            <a:r>
              <a:rPr lang="en-US" dirty="0"/>
              <a:t>i</a:t>
            </a:r>
            <a:r>
              <a:rPr lang="en-US" dirty="0" smtClean="0"/>
              <a:t>n the Latest FTA Master Agreement</a:t>
            </a:r>
          </a:p>
          <a:p>
            <a:r>
              <a:rPr lang="en-US" dirty="0" smtClean="0"/>
              <a:t>Limitations on Use</a:t>
            </a:r>
          </a:p>
          <a:p>
            <a:pPr lvl="1"/>
            <a:r>
              <a:rPr lang="en-US" dirty="0" smtClean="0"/>
              <a:t>To Be Used as Local Match, the </a:t>
            </a:r>
            <a:r>
              <a:rPr lang="en-US" dirty="0"/>
              <a:t>Recipient </a:t>
            </a:r>
            <a:r>
              <a:rPr lang="en-US" dirty="0" smtClean="0"/>
              <a:t>May Use the Program Income For The Non-Federal Share For a </a:t>
            </a:r>
            <a:r>
              <a:rPr lang="en-US" u="sng" dirty="0" smtClean="0"/>
              <a:t>Future</a:t>
            </a:r>
            <a:r>
              <a:rPr lang="en-US" dirty="0" smtClean="0"/>
              <a:t> Public Transportation Project That Will Receive Federal Assistance Provided By FTA</a:t>
            </a:r>
          </a:p>
          <a:p>
            <a:pPr marL="457200" lvl="1" indent="0">
              <a:buNone/>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Program Income</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82</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63101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a:t>Basic budget preparation techniques</a:t>
            </a:r>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6</a:t>
            </a:r>
            <a:endParaRPr lang="en-US" dirty="0"/>
          </a:p>
        </p:txBody>
      </p:sp>
    </p:spTree>
    <p:extLst>
      <p:ext uri="{BB962C8B-B14F-4D97-AF65-F5344CB8AC3E}">
        <p14:creationId xmlns:p14="http://schemas.microsoft.com/office/powerpoint/2010/main" val="41941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Most Common in Today’s Governmental Grants Landscape</a:t>
            </a:r>
          </a:p>
          <a:p>
            <a:pPr lvl="1">
              <a:lnSpc>
                <a:spcPct val="90000"/>
              </a:lnSpc>
            </a:pPr>
            <a:r>
              <a:rPr lang="en-US" altLang="en-US" sz="2800" dirty="0"/>
              <a:t>Incremental Budgeting</a:t>
            </a:r>
          </a:p>
          <a:p>
            <a:pPr lvl="1">
              <a:lnSpc>
                <a:spcPct val="90000"/>
              </a:lnSpc>
            </a:pPr>
            <a:r>
              <a:rPr lang="en-US" altLang="en-US" sz="2800" dirty="0"/>
              <a:t>Zero-Based Budgeting</a:t>
            </a:r>
          </a:p>
          <a:p>
            <a:pPr lvl="1">
              <a:lnSpc>
                <a:spcPct val="90000"/>
              </a:lnSpc>
            </a:pPr>
            <a:r>
              <a:rPr lang="en-US" altLang="en-US" sz="2800" dirty="0"/>
              <a:t>Revenue-Based Balanced Budgeting</a:t>
            </a:r>
          </a:p>
          <a:p>
            <a:pPr>
              <a:lnSpc>
                <a:spcPct val="90000"/>
              </a:lnSpc>
            </a:pPr>
            <a:r>
              <a:rPr lang="en-US" altLang="en-US" sz="3200" dirty="0"/>
              <a:t>Other Methods</a:t>
            </a:r>
          </a:p>
          <a:p>
            <a:pPr lvl="1">
              <a:lnSpc>
                <a:spcPct val="90000"/>
              </a:lnSpc>
            </a:pPr>
            <a:r>
              <a:rPr lang="en-US" altLang="en-US" sz="2800" dirty="0"/>
              <a:t>Planning Programming Budgeting System (PPBS)</a:t>
            </a:r>
          </a:p>
          <a:p>
            <a:pPr lvl="1">
              <a:lnSpc>
                <a:spcPct val="90000"/>
              </a:lnSpc>
            </a:pPr>
            <a:r>
              <a:rPr lang="en-US" altLang="en-US" sz="2800" dirty="0"/>
              <a:t>New Performance Budgeting </a:t>
            </a:r>
          </a:p>
          <a:p>
            <a:pPr>
              <a:lnSpc>
                <a:spcPct val="90000"/>
              </a:lnSpc>
            </a:pPr>
            <a:endParaRPr lang="en-US" altLang="en-US" sz="3200" dirty="0"/>
          </a:p>
          <a:p>
            <a:pPr eaLnBrk="1" hangingPunct="1"/>
            <a:endParaRPr lang="en-US" altLang="en-US" dirty="0">
              <a:latin typeface="Calibri" panose="020F0502020204030204" pitchFamily="34" charset="0"/>
              <a:ea typeface="ＭＳ Ｐゴシック" charset="-128"/>
              <a:cs typeface="Cambria" charset="0"/>
            </a:endParaRP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Generally Recognized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7978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Incremental Budgeting Method</a:t>
            </a:r>
          </a:p>
          <a:p>
            <a:pPr lvl="1">
              <a:lnSpc>
                <a:spcPct val="90000"/>
              </a:lnSpc>
            </a:pPr>
            <a:r>
              <a:rPr lang="en-US" altLang="en-US" sz="2800" dirty="0"/>
              <a:t>Incremental Budgeting Definition/Methodology</a:t>
            </a:r>
          </a:p>
          <a:p>
            <a:pPr lvl="2">
              <a:lnSpc>
                <a:spcPct val="90000"/>
              </a:lnSpc>
            </a:pPr>
            <a:r>
              <a:rPr lang="en-US" altLang="en-US" sz="2400" dirty="0"/>
              <a:t>Prepared Based on the Current Period’s Budget With Some Added Amounts Regarding Inflation or Planned Increases in Revenues and Expenses</a:t>
            </a:r>
          </a:p>
          <a:p>
            <a:pPr lvl="2">
              <a:lnSpc>
                <a:spcPct val="90000"/>
              </a:lnSpc>
            </a:pPr>
            <a:r>
              <a:rPr lang="en-US" altLang="en-US" sz="2400" dirty="0"/>
              <a:t>Amount of Increase/Decrease Typically Based on Mandated Caps or Arbitrary Flat Rate Increases</a:t>
            </a:r>
          </a:p>
          <a:p>
            <a:pPr lvl="2">
              <a:lnSpc>
                <a:spcPct val="90000"/>
              </a:lnSpc>
            </a:pPr>
            <a:endParaRPr lang="en-US" altLang="en-US" sz="2400" dirty="0"/>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Incremental Budget </a:t>
            </a:r>
            <a:r>
              <a:rPr lang="en-US" altLang="en-US" sz="4400" b="1" dirty="0">
                <a:solidFill>
                  <a:srgbClr val="632523"/>
                </a:solidFill>
                <a:latin typeface="+mj-lt"/>
              </a:rPr>
              <a:t>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1246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Incremental Budgeting</a:t>
            </a:r>
          </a:p>
          <a:p>
            <a:pPr lvl="1">
              <a:lnSpc>
                <a:spcPct val="90000"/>
              </a:lnSpc>
            </a:pPr>
            <a:r>
              <a:rPr lang="en-US" altLang="en-US" sz="2800" dirty="0"/>
              <a:t>Advantages</a:t>
            </a:r>
          </a:p>
          <a:p>
            <a:pPr lvl="2">
              <a:lnSpc>
                <a:spcPct val="90000"/>
              </a:lnSpc>
            </a:pPr>
            <a:r>
              <a:rPr lang="en-US" altLang="en-US" sz="2400" dirty="0"/>
              <a:t>Simple to Prepare and Understand</a:t>
            </a:r>
          </a:p>
          <a:p>
            <a:pPr lvl="2">
              <a:lnSpc>
                <a:spcPct val="90000"/>
              </a:lnSpc>
            </a:pPr>
            <a:r>
              <a:rPr lang="en-US" altLang="en-US" sz="2400" dirty="0"/>
              <a:t>Consistent Basis</a:t>
            </a:r>
          </a:p>
          <a:p>
            <a:pPr lvl="2">
              <a:lnSpc>
                <a:spcPct val="90000"/>
              </a:lnSpc>
            </a:pPr>
            <a:r>
              <a:rPr lang="en-US" altLang="en-US" sz="2400" dirty="0"/>
              <a:t>Better Coordination Between Budgets</a:t>
            </a:r>
          </a:p>
          <a:p>
            <a:pPr lvl="1">
              <a:lnSpc>
                <a:spcPct val="90000"/>
              </a:lnSpc>
            </a:pPr>
            <a:r>
              <a:rPr lang="en-US" altLang="en-US" sz="2800" dirty="0"/>
              <a:t>Disadvantages</a:t>
            </a:r>
          </a:p>
          <a:p>
            <a:pPr lvl="2">
              <a:lnSpc>
                <a:spcPct val="90000"/>
              </a:lnSpc>
            </a:pPr>
            <a:r>
              <a:rPr lang="en-US" altLang="en-US" sz="2400" dirty="0"/>
              <a:t>Totally Ignores the Impact of Changes</a:t>
            </a:r>
          </a:p>
          <a:p>
            <a:pPr lvl="2">
              <a:lnSpc>
                <a:spcPct val="90000"/>
              </a:lnSpc>
            </a:pPr>
            <a:r>
              <a:rPr lang="en-US" altLang="en-US" sz="2400" dirty="0"/>
              <a:t>No Incentive In Development and Innovation</a:t>
            </a:r>
          </a:p>
          <a:p>
            <a:pPr lvl="2">
              <a:lnSpc>
                <a:spcPct val="90000"/>
              </a:lnSpc>
            </a:pPr>
            <a:r>
              <a:rPr lang="en-US" altLang="en-US" sz="2400" dirty="0"/>
              <a:t>Encourages Spending Up to the Budget </a:t>
            </a: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Incremental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89604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Zero-Based Budgeting Methods</a:t>
            </a:r>
          </a:p>
          <a:p>
            <a:pPr lvl="1">
              <a:lnSpc>
                <a:spcPct val="90000"/>
              </a:lnSpc>
            </a:pPr>
            <a:r>
              <a:rPr lang="en-US" altLang="en-US" sz="2800" dirty="0"/>
              <a:t>Incremental Budgeting Definition/Methodology</a:t>
            </a:r>
          </a:p>
          <a:p>
            <a:pPr lvl="2">
              <a:lnSpc>
                <a:spcPct val="90000"/>
              </a:lnSpc>
            </a:pPr>
            <a:r>
              <a:rPr lang="en-US" altLang="en-US" sz="2400" dirty="0"/>
              <a:t>Deficiencies in Incremental Budget Methods Recognized in Light of Limited Financial Resources</a:t>
            </a:r>
          </a:p>
          <a:p>
            <a:pPr lvl="2">
              <a:lnSpc>
                <a:spcPct val="90000"/>
              </a:lnSpc>
            </a:pPr>
            <a:r>
              <a:rPr lang="en-US" altLang="en-US" sz="2400" dirty="0"/>
              <a:t>Concepts/Methods Evolved in the 1960s</a:t>
            </a:r>
          </a:p>
          <a:p>
            <a:pPr lvl="2">
              <a:lnSpc>
                <a:spcPct val="90000"/>
              </a:lnSpc>
            </a:pPr>
            <a:r>
              <a:rPr lang="en-US" altLang="en-US" sz="2400" dirty="0"/>
              <a:t>Starts Each Budget Period From a Base of Zero, With No Reference to the Prior Period (Anon, 2010)</a:t>
            </a:r>
          </a:p>
          <a:p>
            <a:pPr lvl="2">
              <a:lnSpc>
                <a:spcPct val="90000"/>
              </a:lnSpc>
            </a:pPr>
            <a:r>
              <a:rPr lang="en-US" altLang="en-US" sz="2400" dirty="0"/>
              <a:t>Every Department or Unit of the Government Has to Justify the Resources Used for Their Relevant Activities</a:t>
            </a:r>
          </a:p>
          <a:p>
            <a:pPr lvl="3">
              <a:lnSpc>
                <a:spcPct val="90000"/>
              </a:lnSpc>
            </a:pPr>
            <a:r>
              <a:rPr lang="en-US" altLang="en-US" sz="2200" dirty="0"/>
              <a:t>Unless the Activity Is Justified, There Is No Resource Allocation for It</a:t>
            </a:r>
          </a:p>
          <a:p>
            <a:pPr lvl="1" eaLnBrk="1" hangingPunct="1">
              <a:buSzPct val="45000"/>
              <a:buFont typeface="Arial" charset="0"/>
              <a:buNone/>
            </a:pP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Zero-Based </a:t>
            </a:r>
            <a:r>
              <a:rPr lang="en-US" altLang="en-US" sz="4400" b="1" dirty="0" smtClean="0">
                <a:solidFill>
                  <a:srgbClr val="632523"/>
                </a:solidFill>
                <a:latin typeface="+mj-lt"/>
              </a:rPr>
              <a:t>Budget Methods</a:t>
            </a:r>
            <a:endParaRPr lang="en-US" altLang="en-US" sz="4400" b="1" dirty="0">
              <a:solidFill>
                <a:srgbClr val="632523"/>
              </a:solidFill>
              <a:latin typeface="+mj-lt"/>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35276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Zero-Based Budgeting Methods</a:t>
            </a:r>
          </a:p>
          <a:p>
            <a:pPr lvl="1">
              <a:lnSpc>
                <a:spcPct val="90000"/>
              </a:lnSpc>
            </a:pPr>
            <a:r>
              <a:rPr lang="en-US" altLang="en-US" sz="2800" dirty="0"/>
              <a:t>Steps in Zero-Based Budgeting</a:t>
            </a:r>
          </a:p>
          <a:p>
            <a:pPr lvl="2">
              <a:lnSpc>
                <a:spcPct val="90000"/>
              </a:lnSpc>
            </a:pPr>
            <a:r>
              <a:rPr lang="en-US" altLang="en-US" sz="2400" dirty="0"/>
              <a:t>Activities are Identified by Unit Managers</a:t>
            </a:r>
          </a:p>
          <a:p>
            <a:pPr lvl="2">
              <a:lnSpc>
                <a:spcPct val="90000"/>
              </a:lnSpc>
            </a:pPr>
            <a:r>
              <a:rPr lang="en-US" altLang="en-US" sz="2400" dirty="0"/>
              <a:t>These Activities are Then Described in Decision Packages</a:t>
            </a:r>
          </a:p>
          <a:p>
            <a:pPr lvl="2">
              <a:lnSpc>
                <a:spcPct val="90000"/>
              </a:lnSpc>
            </a:pPr>
            <a:r>
              <a:rPr lang="en-US" altLang="en-US" sz="2400" dirty="0"/>
              <a:t>Management Will Then Rank All the Packages in the Order of Decreasing Benefits to the Governmental Unit</a:t>
            </a:r>
          </a:p>
          <a:p>
            <a:pPr lvl="2">
              <a:lnSpc>
                <a:spcPct val="90000"/>
              </a:lnSpc>
            </a:pPr>
            <a:r>
              <a:rPr lang="en-US" altLang="en-US" sz="2400" dirty="0"/>
              <a:t>Resources in the Budget are Then Allocated in Order of Priority Up to a Pre-Determined Spending Level </a:t>
            </a: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Zero-Based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312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Zero-Based Budgeting Methods</a:t>
            </a:r>
          </a:p>
          <a:p>
            <a:pPr lvl="1">
              <a:lnSpc>
                <a:spcPct val="90000"/>
              </a:lnSpc>
            </a:pPr>
            <a:r>
              <a:rPr lang="en-US" altLang="en-US" sz="2800" dirty="0"/>
              <a:t>Advantages</a:t>
            </a:r>
          </a:p>
          <a:p>
            <a:pPr lvl="2">
              <a:lnSpc>
                <a:spcPct val="90000"/>
              </a:lnSpc>
            </a:pPr>
            <a:r>
              <a:rPr lang="en-US" altLang="en-US" sz="2400" dirty="0"/>
              <a:t>Generally Perceived as a More Efficient Allocation of Resources</a:t>
            </a:r>
          </a:p>
          <a:p>
            <a:pPr lvl="2">
              <a:lnSpc>
                <a:spcPct val="90000"/>
              </a:lnSpc>
            </a:pPr>
            <a:r>
              <a:rPr lang="en-US" altLang="en-US" sz="2400" dirty="0"/>
              <a:t>Drives Managers To Find Cost Reduction Methods</a:t>
            </a:r>
          </a:p>
          <a:p>
            <a:pPr lvl="2">
              <a:lnSpc>
                <a:spcPct val="90000"/>
              </a:lnSpc>
            </a:pPr>
            <a:r>
              <a:rPr lang="en-US" altLang="en-US" sz="2400" dirty="0"/>
              <a:t>Identifies and Eliminates Wasteful Activities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Zero-Based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89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6112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In This Module, We Will Extract </a:t>
            </a:r>
            <a:r>
              <a:rPr lang="en-US" altLang="en-US" sz="3200" dirty="0" smtClean="0"/>
              <a:t>Information, Guidance, and Suggestions From </a:t>
            </a:r>
            <a:r>
              <a:rPr lang="en-US" altLang="en-US" sz="3200" dirty="0"/>
              <a:t>the 205-Page NTD Manual to Determine What Elements Will Have Impact on Allocation Methods </a:t>
            </a:r>
          </a:p>
          <a:p>
            <a:pPr marL="0" indent="0">
              <a:lnSpc>
                <a:spcPct val="90000"/>
              </a:lnSpc>
              <a:buNone/>
            </a:pPr>
            <a:endParaRPr lang="en-US" altLang="en-US" sz="3200"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NTD Guidance</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50239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Zero-Based Budgeting Methods</a:t>
            </a:r>
          </a:p>
          <a:p>
            <a:pPr lvl="1">
              <a:lnSpc>
                <a:spcPct val="90000"/>
              </a:lnSpc>
            </a:pPr>
            <a:r>
              <a:rPr lang="en-US" altLang="en-US" sz="2800" dirty="0"/>
              <a:t>Disadvantages</a:t>
            </a:r>
          </a:p>
          <a:p>
            <a:pPr lvl="2">
              <a:lnSpc>
                <a:spcPct val="90000"/>
              </a:lnSpc>
            </a:pPr>
            <a:r>
              <a:rPr lang="en-US" altLang="en-US" sz="2400" dirty="0"/>
              <a:t>Very Complex </a:t>
            </a:r>
          </a:p>
          <a:p>
            <a:pPr lvl="2">
              <a:lnSpc>
                <a:spcPct val="90000"/>
              </a:lnSpc>
            </a:pPr>
            <a:r>
              <a:rPr lang="en-US" altLang="en-US" sz="2400" dirty="0"/>
              <a:t>Time and Manpower Consuming</a:t>
            </a:r>
          </a:p>
          <a:p>
            <a:pPr lvl="2">
              <a:lnSpc>
                <a:spcPct val="90000"/>
              </a:lnSpc>
            </a:pPr>
            <a:r>
              <a:rPr lang="en-US" altLang="en-US" sz="2400" dirty="0"/>
              <a:t>Necessary to Train Employees, Especially Managers</a:t>
            </a:r>
          </a:p>
          <a:p>
            <a:pPr lvl="2">
              <a:lnSpc>
                <a:spcPct val="90000"/>
              </a:lnSpc>
            </a:pPr>
            <a:r>
              <a:rPr lang="en-US" altLang="en-US" sz="2400" dirty="0"/>
              <a:t> In a Relatively Large Governmental Unit, the Amount of Information Might Be Too Excessive to Go Through </a:t>
            </a:r>
          </a:p>
          <a:p>
            <a:pPr lvl="3">
              <a:lnSpc>
                <a:spcPct val="90000"/>
              </a:lnSpc>
            </a:pPr>
            <a:r>
              <a:rPr lang="en-US" altLang="en-US" sz="2200" dirty="0"/>
              <a:t>Compressing Information Might Take Out Critical Details </a:t>
            </a:r>
          </a:p>
          <a:p>
            <a:pPr lvl="2">
              <a:lnSpc>
                <a:spcPct val="90000"/>
              </a:lnSpc>
            </a:pPr>
            <a:r>
              <a:rPr lang="en-US" altLang="en-US" sz="2400" dirty="0"/>
              <a:t>Can Result in Internal Conflicts Between Departments Over Budget Allocation </a:t>
            </a:r>
            <a:endParaRPr lang="en-US" altLang="en-US" dirty="0">
              <a:latin typeface="Calibri" panose="020F0502020204030204" pitchFamily="34" charset="0"/>
              <a:ea typeface="ＭＳ Ｐゴシック" charset="-128"/>
            </a:endParaRP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Zero-Based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90</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56476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Revenue-Based Balanced Budgeting</a:t>
            </a:r>
          </a:p>
          <a:p>
            <a:pPr lvl="1">
              <a:lnSpc>
                <a:spcPct val="90000"/>
              </a:lnSpc>
            </a:pPr>
            <a:r>
              <a:rPr lang="en-US" altLang="en-US" sz="2800" dirty="0"/>
              <a:t>This is a Method Used by Many Nonprofits and Independent Transit Authorities That Are Driven By Available Grant Revenues</a:t>
            </a:r>
          </a:p>
          <a:p>
            <a:pPr lvl="1">
              <a:lnSpc>
                <a:spcPct val="90000"/>
              </a:lnSpc>
            </a:pPr>
            <a:r>
              <a:rPr lang="en-US" altLang="en-US" sz="2800" dirty="0" smtClean="0"/>
              <a:t>Predicated on a </a:t>
            </a:r>
            <a:r>
              <a:rPr lang="en-US" altLang="en-US" sz="2800" dirty="0"/>
              <a:t>“Balanced Budget” Approach by Building Expenses Strictly on the Basis of Available Revenues</a:t>
            </a:r>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mj-lt"/>
              </a:rPr>
              <a:t>Revenue-Based Budget </a:t>
            </a:r>
            <a:r>
              <a:rPr lang="en-US" altLang="en-US" sz="4400" b="1" dirty="0">
                <a:solidFill>
                  <a:srgbClr val="632523"/>
                </a:solidFill>
                <a:latin typeface="+mj-lt"/>
              </a:rPr>
              <a:t>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91</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03704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a:t>Revenue-Based Balanced Budgeting</a:t>
            </a:r>
          </a:p>
          <a:p>
            <a:pPr lvl="1">
              <a:lnSpc>
                <a:spcPct val="90000"/>
              </a:lnSpc>
            </a:pPr>
            <a:r>
              <a:rPr lang="en-US" altLang="en-US" sz="2800" dirty="0"/>
              <a:t>Advantages</a:t>
            </a:r>
          </a:p>
          <a:p>
            <a:pPr lvl="2">
              <a:lnSpc>
                <a:spcPct val="90000"/>
              </a:lnSpc>
            </a:pPr>
            <a:r>
              <a:rPr lang="en-US" altLang="en-US" sz="2400" dirty="0"/>
              <a:t>Easy</a:t>
            </a:r>
          </a:p>
          <a:p>
            <a:pPr lvl="2">
              <a:lnSpc>
                <a:spcPct val="90000"/>
              </a:lnSpc>
            </a:pPr>
            <a:r>
              <a:rPr lang="en-US" altLang="en-US" sz="2400" dirty="0"/>
              <a:t>Revenue Marks May Be Easy to Project</a:t>
            </a:r>
          </a:p>
          <a:p>
            <a:pPr lvl="3">
              <a:lnSpc>
                <a:spcPct val="90000"/>
              </a:lnSpc>
            </a:pPr>
            <a:r>
              <a:rPr lang="en-US" altLang="en-US" sz="2200" dirty="0"/>
              <a:t>Funding Formula Allocations</a:t>
            </a:r>
          </a:p>
          <a:p>
            <a:pPr lvl="2">
              <a:lnSpc>
                <a:spcPct val="90000"/>
              </a:lnSpc>
            </a:pPr>
            <a:r>
              <a:rPr lang="en-US" altLang="en-US" sz="2400" dirty="0"/>
              <a:t>Budget is Balanced, as Expenses Cannot Expenses Cannot Exceed Revenues</a:t>
            </a:r>
          </a:p>
          <a:p>
            <a:pPr lvl="1">
              <a:lnSpc>
                <a:spcPct val="90000"/>
              </a:lnSpc>
            </a:pPr>
            <a:r>
              <a:rPr lang="en-US" altLang="en-US" sz="2800" dirty="0"/>
              <a:t>Disadvantages</a:t>
            </a:r>
          </a:p>
          <a:p>
            <a:pPr lvl="2">
              <a:lnSpc>
                <a:spcPct val="90000"/>
              </a:lnSpc>
            </a:pPr>
            <a:r>
              <a:rPr lang="en-US" altLang="en-US" sz="2400" dirty="0"/>
              <a:t>Does Not Take Into Account Any Service, Programming, or Planning</a:t>
            </a:r>
          </a:p>
          <a:p>
            <a:pPr lvl="2">
              <a:lnSpc>
                <a:spcPct val="90000"/>
              </a:lnSpc>
            </a:pPr>
            <a:r>
              <a:rPr lang="en-US" altLang="en-US" sz="2400" dirty="0"/>
              <a:t>Lack of Staff and Public Involvement</a:t>
            </a:r>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a:p>
            <a:pPr lvl="2">
              <a:lnSpc>
                <a:spcPct val="90000"/>
              </a:lnSpc>
            </a:pPr>
            <a:endParaRPr lang="en-US" altLang="en-US" sz="24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mj-lt"/>
              </a:rPr>
              <a:t>Revenue-Based Budget Methods</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92</a:t>
            </a:fld>
            <a:r>
              <a:rPr lang="en-US" sz="1400" dirty="0"/>
              <a:t> of </a:t>
            </a:r>
            <a:r>
              <a:rPr lang="en-US" sz="1400" dirty="0" smtClean="0"/>
              <a:t>170</a:t>
            </a:r>
            <a:endParaRPr lang="en-US" sz="14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470377" y="2616634"/>
              <a:ext cx="281880" cy="287640"/>
            </p14:xfrm>
          </p:contentPart>
        </mc:Choice>
        <mc:Fallback xmlns="">
          <p:pic>
            <p:nvPicPr>
              <p:cNvPr id="4" name="Ink 3"/>
              <p:cNvPicPr/>
              <p:nvPr/>
            </p:nvPicPr>
            <p:blipFill>
              <a:blip r:embed="rId4"/>
              <a:stretch>
                <a:fillRect/>
              </a:stretch>
            </p:blipFill>
            <p:spPr>
              <a:xfrm>
                <a:off x="7465703" y="2611594"/>
                <a:ext cx="288352" cy="294480"/>
              </a:xfrm>
              <a:prstGeom prst="rect">
                <a:avLst/>
              </a:prstGeom>
            </p:spPr>
          </p:pic>
        </mc:Fallback>
      </mc:AlternateContent>
    </p:spTree>
    <p:extLst>
      <p:ext uri="{BB962C8B-B14F-4D97-AF65-F5344CB8AC3E}">
        <p14:creationId xmlns:p14="http://schemas.microsoft.com/office/powerpoint/2010/main" val="231084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939" y="3250961"/>
            <a:ext cx="7772400" cy="1847251"/>
          </a:xfrm>
        </p:spPr>
        <p:txBody>
          <a:bodyPr/>
          <a:lstStyle/>
          <a:p>
            <a:r>
              <a:rPr lang="en-US" dirty="0" smtClean="0"/>
              <a:t>Cost Allocation Method</a:t>
            </a:r>
            <a:endParaRPr lang="en-US" dirty="0"/>
          </a:p>
        </p:txBody>
      </p:sp>
      <p:sp>
        <p:nvSpPr>
          <p:cNvPr id="3" name="Text Placeholder 2"/>
          <p:cNvSpPr>
            <a:spLocks noGrp="1"/>
          </p:cNvSpPr>
          <p:nvPr>
            <p:ph type="body" idx="1"/>
          </p:nvPr>
        </p:nvSpPr>
        <p:spPr>
          <a:xfrm>
            <a:off x="687807" y="2424022"/>
            <a:ext cx="7772400" cy="740674"/>
          </a:xfrm>
        </p:spPr>
        <p:txBody>
          <a:bodyPr/>
          <a:lstStyle/>
          <a:p>
            <a:r>
              <a:rPr lang="en-US" dirty="0"/>
              <a:t>Module </a:t>
            </a:r>
            <a:r>
              <a:rPr lang="en-US" dirty="0" smtClean="0"/>
              <a:t>7</a:t>
            </a:r>
            <a:endParaRPr lang="en-US" dirty="0"/>
          </a:p>
        </p:txBody>
      </p:sp>
    </p:spTree>
    <p:extLst>
      <p:ext uri="{BB962C8B-B14F-4D97-AF65-F5344CB8AC3E}">
        <p14:creationId xmlns:p14="http://schemas.microsoft.com/office/powerpoint/2010/main" val="99170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The Methods Incorporated into the NCDOT Cost Allocation Model Embrace the Requirements Noted in this Workshop</a:t>
            </a:r>
          </a:p>
          <a:p>
            <a:pPr>
              <a:lnSpc>
                <a:spcPct val="90000"/>
              </a:lnSpc>
            </a:pPr>
            <a:r>
              <a:rPr lang="en-US" altLang="en-US" sz="3200" dirty="0" smtClean="0"/>
              <a:t>But Consider</a:t>
            </a:r>
          </a:p>
          <a:p>
            <a:pPr lvl="1">
              <a:lnSpc>
                <a:spcPct val="90000"/>
              </a:lnSpc>
            </a:pPr>
            <a:r>
              <a:rPr lang="en-US" altLang="en-US" dirty="0" smtClean="0"/>
              <a:t>Are We Doing This Just Because of NCDOT? Just Because of NTD?</a:t>
            </a:r>
          </a:p>
          <a:p>
            <a:pPr lvl="1">
              <a:lnSpc>
                <a:spcPct val="90000"/>
              </a:lnSpc>
            </a:pPr>
            <a:r>
              <a:rPr lang="en-US" altLang="en-US" sz="2400" dirty="0" smtClean="0"/>
              <a:t>…. The Answer Should be “NO”</a:t>
            </a:r>
          </a:p>
          <a:p>
            <a:pPr lvl="2">
              <a:lnSpc>
                <a:spcPct val="90000"/>
              </a:lnSpc>
            </a:pPr>
            <a:r>
              <a:rPr lang="en-US" altLang="en-US" sz="2000" dirty="0" smtClean="0"/>
              <a:t>Management Should be Striving to Report to Its Board Accurate, Allocated Financial and Service Data</a:t>
            </a:r>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NCDOT Cost 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94</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2901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In the Final Module of This Workshop, We Will Work With Your Actual Budget and Service Data to Allocate Costs to Urban and Rural Programs</a:t>
            </a:r>
          </a:p>
          <a:p>
            <a:pPr>
              <a:lnSpc>
                <a:spcPct val="90000"/>
              </a:lnSpc>
            </a:pPr>
            <a:r>
              <a:rPr lang="en-US" altLang="en-US" sz="3200" dirty="0" smtClean="0"/>
              <a:t>In Order to Make This Model More Meaningful, Your Homework Assignment is to  Enter Your System’s Budget Data</a:t>
            </a: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NCDOT Cost Allocation</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95</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16854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Follow the Menu Prompts and Enter Financial Data for Your Transit System</a:t>
            </a:r>
          </a:p>
          <a:p>
            <a:pPr>
              <a:lnSpc>
                <a:spcPct val="90000"/>
              </a:lnSpc>
            </a:pPr>
            <a:endParaRPr lang="en-US" altLang="en-US" sz="3200" dirty="0"/>
          </a:p>
          <a:p>
            <a:pPr>
              <a:lnSpc>
                <a:spcPct val="90000"/>
              </a:lnSpc>
            </a:pPr>
            <a:r>
              <a:rPr lang="en-US" altLang="en-US" sz="3200" dirty="0" smtClean="0"/>
              <a:t>Once Budget and Service Data Are Entered, We Will Work Directly in the Model for the Remainder of the Workshop</a:t>
            </a: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Homework</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96</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39521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eaLnBrk="1" hangingPunct="1"/>
            <a:r>
              <a:rPr lang="en-US" sz="3200" dirty="0" smtClean="0"/>
              <a:t>End of Day 1</a:t>
            </a:r>
            <a:endParaRPr lang="en-US" sz="3200" dirty="0"/>
          </a:p>
          <a:p>
            <a:pPr marL="457200" lvl="1" indent="0">
              <a:buNone/>
            </a:pPr>
            <a:endParaRPr lang="en-US" altLang="en-US" sz="2800" dirty="0"/>
          </a:p>
          <a:p>
            <a:pPr lvl="2"/>
            <a:endParaRPr lang="en-US" altLang="en-US" dirty="0"/>
          </a:p>
          <a:p>
            <a:pPr lvl="1"/>
            <a:endParaRPr lang="en-US" altLang="en-US" dirty="0"/>
          </a:p>
          <a:p>
            <a:pPr lvl="3"/>
            <a:endParaRPr lang="en-US" altLang="en-US" sz="20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a:solidFill>
                  <a:srgbClr val="632523"/>
                </a:solidFill>
                <a:latin typeface="Calibri" panose="020F0502020204030204" pitchFamily="34" charset="0"/>
              </a:rPr>
              <a:t>Adjourn</a:t>
            </a: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97</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12806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ea typeface="ＭＳ Ｐゴシック" charset="-128"/>
                <a:cs typeface="Cambria" charset="0"/>
              </a:rPr>
              <a:t>Workshop </a:t>
            </a:r>
            <a:r>
              <a:rPr lang="en-US" altLang="en-US" dirty="0" smtClean="0">
                <a:ea typeface="ＭＳ Ｐゴシック" charset="-128"/>
                <a:cs typeface="Cambria" charset="0"/>
              </a:rPr>
              <a:t>Content – Day 2</a:t>
            </a:r>
            <a:endParaRPr lang="en-US" altLang="en-US" dirty="0">
              <a:ea typeface="ＭＳ Ｐゴシック" charset="-128"/>
              <a:cs typeface="Cambria"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61371752"/>
              </p:ext>
            </p:extLst>
          </p:nvPr>
        </p:nvGraphicFramePr>
        <p:xfrm>
          <a:off x="457200" y="1600200"/>
          <a:ext cx="8369300" cy="465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98</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5475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half" idx="1"/>
          </p:nvPr>
        </p:nvSpPr>
        <p:spPr>
          <a:xfrm>
            <a:off x="457200" y="1600200"/>
            <a:ext cx="8318500" cy="4527550"/>
          </a:xfrm>
        </p:spPr>
        <p:txBody>
          <a:bodyPr lIns="101600" tIns="50800" rIns="101600" bIns="50800"/>
          <a:lstStyle/>
          <a:p>
            <a:pPr>
              <a:lnSpc>
                <a:spcPct val="90000"/>
              </a:lnSpc>
            </a:pPr>
            <a:r>
              <a:rPr lang="en-US" altLang="en-US" sz="3200" dirty="0" smtClean="0"/>
              <a:t>A Transit System Serves Both Urban and Rural Areas as Its Primary Service Area</a:t>
            </a:r>
          </a:p>
          <a:p>
            <a:pPr>
              <a:lnSpc>
                <a:spcPct val="90000"/>
              </a:lnSpc>
            </a:pPr>
            <a:r>
              <a:rPr lang="en-US" altLang="en-US" sz="3200" dirty="0" smtClean="0"/>
              <a:t>FTA Has “Serve” Rules When a System Meets the Criteria That Dictates an Allocation of Expenses</a:t>
            </a:r>
          </a:p>
          <a:p>
            <a:pPr marL="914400" lvl="1" indent="-457200">
              <a:lnSpc>
                <a:spcPct val="90000"/>
              </a:lnSpc>
              <a:buFont typeface="+mj-lt"/>
              <a:buAutoNum type="arabicPeriod"/>
            </a:pPr>
            <a:r>
              <a:rPr lang="en-US" altLang="en-US" sz="2800" dirty="0" smtClean="0"/>
              <a:t>If §5311 Funding Is the Only FTA Funding Used to Support the Service, the Transit Agency Must Report All Federal Funding Data For the Service to </a:t>
            </a:r>
            <a:r>
              <a:rPr lang="en-US" altLang="en-US" sz="2800" dirty="0"/>
              <a:t>t</a:t>
            </a:r>
            <a:r>
              <a:rPr lang="en-US" altLang="en-US" sz="2800" dirty="0" smtClean="0"/>
              <a:t>he Rural Area</a:t>
            </a:r>
            <a:endParaRPr lang="en-US" altLang="en-US" sz="2800" dirty="0"/>
          </a:p>
        </p:txBody>
      </p:sp>
      <p:sp>
        <p:nvSpPr>
          <p:cNvPr id="20483" name="Rectangle 2"/>
          <p:cNvSpPr txBox="1">
            <a:spLocks noChangeArrowheads="1"/>
          </p:cNvSpPr>
          <p:nvPr/>
        </p:nvSpPr>
        <p:spPr bwMode="auto">
          <a:xfrm>
            <a:off x="0" y="27432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0" rIns="101600" bIns="50800" anchor="ctr"/>
          <a:lstStyle>
            <a:lvl1pPr defTabSz="457200">
              <a:defRPr sz="2400">
                <a:solidFill>
                  <a:schemeClr val="tx1"/>
                </a:solidFill>
                <a:latin typeface="Times New Roman" charset="0"/>
                <a:ea typeface="ＭＳ Ｐゴシック" charset="-128"/>
              </a:defRPr>
            </a:lvl1pPr>
            <a:lvl2pPr marL="37931725" indent="-37474525" defTabSz="457200">
              <a:defRPr sz="2400">
                <a:solidFill>
                  <a:schemeClr val="tx1"/>
                </a:solidFill>
                <a:latin typeface="Times New Roman" charset="0"/>
                <a:ea typeface="ＭＳ Ｐゴシック" charset="-128"/>
              </a:defRPr>
            </a:lvl2pPr>
            <a:lvl3pPr marL="1143000" indent="-228600" defTabSz="457200">
              <a:defRPr sz="2400">
                <a:solidFill>
                  <a:schemeClr val="tx1"/>
                </a:solidFill>
                <a:latin typeface="Times New Roman" charset="0"/>
                <a:ea typeface="ＭＳ Ｐゴシック" charset="-128"/>
              </a:defRPr>
            </a:lvl3pPr>
            <a:lvl4pPr marL="1600200" indent="-228600" defTabSz="457200">
              <a:defRPr sz="2400">
                <a:solidFill>
                  <a:schemeClr val="tx1"/>
                </a:solidFill>
                <a:latin typeface="Times New Roman" charset="0"/>
                <a:ea typeface="ＭＳ Ｐゴシック" charset="-128"/>
              </a:defRPr>
            </a:lvl4pPr>
            <a:lvl5pPr marL="2057400" indent="-228600" defTabSz="457200">
              <a:defRPr sz="2400">
                <a:solidFill>
                  <a:schemeClr val="tx1"/>
                </a:solidFill>
                <a:latin typeface="Times New Roman"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4400" b="1" dirty="0" smtClean="0">
                <a:solidFill>
                  <a:srgbClr val="632523"/>
                </a:solidFill>
                <a:latin typeface="Calibri" panose="020F0502020204030204" pitchFamily="34" charset="0"/>
              </a:rPr>
              <a:t>Serve Rules</a:t>
            </a:r>
            <a:endParaRPr lang="en-US" altLang="en-US" sz="4400" b="1" dirty="0">
              <a:solidFill>
                <a:srgbClr val="632523"/>
              </a:solidFill>
              <a:latin typeface="Calibri" panose="020F0502020204030204" pitchFamily="34" charset="0"/>
            </a:endParaRPr>
          </a:p>
        </p:txBody>
      </p:sp>
      <p:sp>
        <p:nvSpPr>
          <p:cNvPr id="8" name="Slide Number Placeholder 4"/>
          <p:cNvSpPr>
            <a:spLocks noGrp="1"/>
          </p:cNvSpPr>
          <p:nvPr>
            <p:ph type="sldNum" sz="quarter" idx="12"/>
          </p:nvPr>
        </p:nvSpPr>
        <p:spPr>
          <a:xfrm>
            <a:off x="7985050" y="6324600"/>
            <a:ext cx="1082749" cy="365125"/>
          </a:xfrm>
        </p:spPr>
        <p:txBody>
          <a:bodyPr/>
          <a:lstStyle/>
          <a:p>
            <a:pPr algn="r">
              <a:defRPr/>
            </a:pPr>
            <a:fld id="{20FDBC00-900C-45E2-B0B4-268F985CAD3F}" type="slidenum">
              <a:rPr lang="en-US" sz="1400" smtClean="0"/>
              <a:t>99</a:t>
            </a:fld>
            <a:r>
              <a:rPr lang="en-US" sz="1400" dirty="0"/>
              <a:t> of </a:t>
            </a:r>
            <a:r>
              <a:rPr lang="en-US" sz="1400" dirty="0" smtClean="0"/>
              <a:t>170</a:t>
            </a:r>
            <a:endParaRPr lang="en-US" sz="1400" dirty="0"/>
          </a:p>
        </p:txBody>
      </p:sp>
    </p:spTree>
    <p:extLst>
      <p:ext uri="{BB962C8B-B14F-4D97-AF65-F5344CB8AC3E}">
        <p14:creationId xmlns:p14="http://schemas.microsoft.com/office/powerpoint/2010/main" val="298502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LS Powerpoint with Instru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6CBB0BA4D890B54791BACA23C39560D3" ma:contentTypeVersion="302" ma:contentTypeDescription="Create a new document." ma:contentTypeScope="" ma:versionID="d50200f18d7e7fc888b4d58edf121058">
  <xsd:schema xmlns:xsd="http://www.w3.org/2001/XMLSchema" xmlns:xs="http://www.w3.org/2001/XMLSchema" xmlns:p="http://schemas.microsoft.com/office/2006/metadata/properties" xmlns:ns1="http://schemas.microsoft.com/sharepoint/v3" xmlns:ns2="49d42ce9-ca8e-4bc7-9fec-f7192c4cc371" xmlns:ns3="ae65f439-9053-400b-a479-5c78f91a9559" xmlns:ns4="16f00c2e-ac5c-418b-9f13-a0771dbd417d" xmlns:ns5="http://schemas.microsoft.com/sharepoint/v4" xmlns:ns6="a5b864cb-7915-4493-b702-ad0b49b4414f" targetNamespace="http://schemas.microsoft.com/office/2006/metadata/properties" ma:root="true" ma:fieldsID="50e6efa4bfa6cf502b78e473d34f129c" ns1:_="" ns2:_="" ns3:_="" ns4:_="" ns5:_="" ns6:_="">
    <xsd:import namespace="http://schemas.microsoft.com/sharepoint/v3"/>
    <xsd:import namespace="49d42ce9-ca8e-4bc7-9fec-f7192c4cc371"/>
    <xsd:import namespace="ae65f439-9053-400b-a479-5c78f91a9559"/>
    <xsd:import namespace="16f00c2e-ac5c-418b-9f13-a0771dbd417d"/>
    <xsd:import namespace="http://schemas.microsoft.com/sharepoint/v4"/>
    <xsd:import namespace="a5b864cb-7915-4493-b702-ad0b49b4414f"/>
    <xsd:element name="properties">
      <xsd:complexType>
        <xsd:sequence>
          <xsd:element name="documentManagement">
            <xsd:complexType>
              <xsd:all>
                <xsd:element ref="ns3:Application_x0020_Types" minOccurs="0"/>
                <xsd:element ref="ns2:Status" minOccurs="0"/>
                <xsd:element ref="ns2:Grant_x0020_Type" minOccurs="0"/>
                <xsd:element ref="ns2:Order0" minOccurs="0"/>
                <xsd:element ref="ns2:Section" minOccurs="0"/>
                <xsd:element ref="ns4:_dlc_DocId" minOccurs="0"/>
                <xsd:element ref="ns4:_dlc_DocIdUrl" minOccurs="0"/>
                <xsd:element ref="ns4:_dlc_DocIdPersistId" minOccurs="0"/>
                <xsd:element ref="ns1:URL" minOccurs="0"/>
                <xsd:element ref="ns5:IconOverlay" minOccurs="0"/>
                <xsd:element ref="ns2:Meeting_x0020_Dates" minOccurs="0"/>
                <xsd:element ref="ns1:PublishingStartDate" minOccurs="0"/>
                <xsd:element ref="ns1:PublishingExpirationDate"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7"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20" nillable="true" ma:displayName="Scheduling Start Date" ma:description="" ma:hidden="true" ma:internalName="PublishingStartDate">
      <xsd:simpleType>
        <xsd:restriction base="dms:Unknown"/>
      </xsd:simpleType>
    </xsd:element>
    <xsd:element name="PublishingExpirationDate" ma:index="2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42ce9-ca8e-4bc7-9fec-f7192c4cc371" elementFormDefault="qualified">
    <xsd:import namespace="http://schemas.microsoft.com/office/2006/documentManagement/types"/>
    <xsd:import namespace="http://schemas.microsoft.com/office/infopath/2007/PartnerControls"/>
    <xsd:element name="Status" ma:index="10" nillable="true" ma:displayName="Grant Status" ma:format="Dropdown" ma:internalName="Status">
      <xsd:simpleType>
        <xsd:union memberTypes="dms:Text">
          <xsd:simpleType>
            <xsd:restriction base="dms:Choice">
              <xsd:enumeration value="Current Open Applications"/>
              <xsd:enumeration value="Previous Closed Applications"/>
            </xsd:restriction>
          </xsd:simpleType>
        </xsd:union>
      </xsd:simpleType>
    </xsd:element>
    <xsd:element name="Grant_x0020_Type" ma:index="11" nillable="true" ma:displayName="Grant Type" ma:format="Dropdown" ma:internalName="Grant_x0020_Type">
      <xsd:simpleType>
        <xsd:union memberTypes="dms:Text">
          <xsd:simpleType>
            <xsd:restriction base="dms:Choice">
              <xsd:enumeration value="Apprenticeships and Internships"/>
              <xsd:enumeration value="ADTAP"/>
              <xsd:enumeration value="CTP"/>
              <xsd:enumeration value="Intercity"/>
              <xsd:enumeration value="NFPA"/>
              <xsd:enumeration value="PWPA"/>
              <xsd:enumeration value="Reference"/>
              <xsd:enumeration value="ROAP"/>
              <xsd:enumeration value="SMAP"/>
              <xsd:enumeration value="TDMP"/>
              <xsd:enumeration value="TIGER"/>
              <xsd:enumeration value="TTAP"/>
              <xsd:enumeration value="UATP"/>
              <xsd:enumeration value="Build 2018"/>
              <xsd:enumeration value="IMD Microtransit Feasibility Grant"/>
            </xsd:restriction>
          </xsd:simpleType>
        </xsd:union>
      </xsd:simpleType>
    </xsd:element>
    <xsd:element name="Order0" ma:index="12" nillable="true" ma:displayName="Order" ma:internalName="Order0">
      <xsd:simpleType>
        <xsd:restriction base="dms:Text">
          <xsd:maxLength value="255"/>
        </xsd:restriction>
      </xsd:simpleType>
    </xsd:element>
    <xsd:element name="Section" ma:index="13" nillable="true" ma:displayName="Section" ma:format="Dropdown" ma:internalName="Section">
      <xsd:simpleType>
        <xsd:union memberTypes="dms:Text">
          <xsd:simpleType>
            <xsd:restriction base="dms:Choice">
              <xsd:enumeration value="Archive"/>
              <xsd:enumeration value="Compliance"/>
              <xsd:enumeration value="Documents"/>
              <xsd:enumeration value="Forms"/>
              <xsd:enumeration value="Grants"/>
              <xsd:enumeration value="Maintenance"/>
              <xsd:enumeration value="Partner Connect Help"/>
              <xsd:enumeration value="Reports"/>
              <xsd:enumeration value="Training"/>
              <xsd:enumeration value="Transit Providers"/>
              <xsd:enumeration value="Grants Reporting Forms"/>
              <xsd:enumeration value="Level 1 Reporting: Receiving less than $25,000"/>
              <xsd:enumeration value="Level 2 Reporting: Receiving at least $25,000 but less than $500,000"/>
              <xsd:enumeration value="Level 3 Reporting: Receiving $500,000 or more"/>
              <xsd:enumeration value="CCP Templates"/>
              <xsd:enumeration value="Project Locations by Fiscal Year"/>
              <xsd:enumeration value="CCP Master Schedule"/>
              <xsd:enumeration value="Completed CCP’s"/>
              <xsd:enumeration value="Grantee Links &amp; Resources"/>
              <xsd:enumeration value="Survey Results"/>
            </xsd:restriction>
          </xsd:simpleType>
        </xsd:union>
      </xsd:simpleType>
    </xsd:element>
    <xsd:element name="Meeting_x0020_Dates" ma:index="19" nillable="true" ma:displayName="Meeting Dates" ma:internalName="Meeting_x0020_Da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65f439-9053-400b-a479-5c78f91a9559" elementFormDefault="qualified">
    <xsd:import namespace="http://schemas.microsoft.com/office/2006/documentManagement/types"/>
    <xsd:import namespace="http://schemas.microsoft.com/office/infopath/2007/PartnerControls"/>
    <xsd:element name="Application_x0020_Types" ma:index="9" nillable="true" ma:displayName="Application Types" ma:format="Dropdown" ma:hidden="true" ma:internalName="Application_x0020_Types" ma:readOnly="false">
      <xsd:simpleType>
        <xsd:union memberTypes="dms:Text">
          <xsd:simpleType>
            <xsd:restriction base="dms:Choice">
              <xsd:enumeration value="ADTAP"/>
              <xsd:enumeration value="CTP"/>
              <xsd:enumeration value="Intercity"/>
              <xsd:enumeration value="NFPA"/>
              <xsd:enumeration value="PWPA"/>
              <xsd:enumeration value="Reference"/>
              <xsd:enumeration value="ROAP"/>
              <xsd:enumeration value="SMAP"/>
              <xsd:enumeration value="TDMP"/>
              <xsd:enumeration value="TTAP"/>
              <xsd:enumeration value="UATP"/>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864cb-7915-4493-b702-ad0b49b4414f"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Status xmlns="49d42ce9-ca8e-4bc7-9fec-f7192c4cc371" xsi:nil="true"/>
    <Application_x0020_Types xmlns="ae65f439-9053-400b-a479-5c78f91a9559" xsi:nil="true"/>
    <Order0 xmlns="49d42ce9-ca8e-4bc7-9fec-f7192c4cc371" xsi:nil="true"/>
    <URL xmlns="http://schemas.microsoft.com/sharepoint/v3">
      <Url xsi:nil="true"/>
      <Description xsi:nil="true"/>
    </URL>
    <Grant_x0020_Type xmlns="49d42ce9-ca8e-4bc7-9fec-f7192c4cc371" xsi:nil="true"/>
    <Section xmlns="49d42ce9-ca8e-4bc7-9fec-f7192c4cc371">Urban Training</Section>
    <_dlc_DocId xmlns="16f00c2e-ac5c-418b-9f13-a0771dbd417d">CONNECT-309-887</_dlc_DocId>
    <_dlc_DocIdUrl xmlns="16f00c2e-ac5c-418b-9f13-a0771dbd417d">
      <Url>https://connect.ncdot.gov/business/Transit/_layouts/15/DocIdRedir.aspx?ID=CONNECT-309-887</Url>
      <Description>CONNECT-309-887</Description>
    </_dlc_DocIdUrl>
    <IconOverlay xmlns="http://schemas.microsoft.com/sharepoint/v4" xsi:nil="true"/>
    <Meeting_x0020_Dates xmlns="49d42ce9-ca8e-4bc7-9fec-f7192c4cc37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0719A4C-939F-4F2F-99D5-B68C40FE4238}"/>
</file>

<file path=customXml/itemProps2.xml><?xml version="1.0" encoding="utf-8"?>
<ds:datastoreItem xmlns:ds="http://schemas.openxmlformats.org/officeDocument/2006/customXml" ds:itemID="{28212BFE-15E2-4C87-9157-8975B88E8153}"/>
</file>

<file path=customXml/itemProps3.xml><?xml version="1.0" encoding="utf-8"?>
<ds:datastoreItem xmlns:ds="http://schemas.openxmlformats.org/officeDocument/2006/customXml" ds:itemID="{99B010AE-9DA2-4AF7-BC11-BF6E0A4D88E9}"/>
</file>

<file path=customXml/itemProps4.xml><?xml version="1.0" encoding="utf-8"?>
<ds:datastoreItem xmlns:ds="http://schemas.openxmlformats.org/officeDocument/2006/customXml" ds:itemID="{4EA58B9E-7F7C-4A0F-B5F6-EC85EA557BBF}"/>
</file>

<file path=customXml/itemProps5.xml><?xml version="1.0" encoding="utf-8"?>
<ds:datastoreItem xmlns:ds="http://schemas.openxmlformats.org/officeDocument/2006/customXml" ds:itemID="{82B348E1-10C1-4329-8C9D-D2A0C40041F2}"/>
</file>

<file path=docProps/app.xml><?xml version="1.0" encoding="utf-8"?>
<Properties xmlns="http://schemas.openxmlformats.org/officeDocument/2006/extended-properties" xmlns:vt="http://schemas.openxmlformats.org/officeDocument/2006/docPropsVTypes">
  <Template>RLS Powerpoint with Instructions</Template>
  <TotalTime>52631</TotalTime>
  <Pages>36</Pages>
  <Words>8131</Words>
  <Application>Microsoft Office PowerPoint</Application>
  <PresentationFormat>Letter Paper (8.5x11 in)</PresentationFormat>
  <Paragraphs>1798</Paragraphs>
  <Slides>170</Slides>
  <Notes>155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73" baseType="lpstr">
      <vt:lpstr>RLS Powerpoint with Instructions</vt:lpstr>
      <vt:lpstr>Visio</vt:lpstr>
      <vt:lpstr>VISIO</vt:lpstr>
      <vt:lpstr>Financial Management &amp; Budgeting Practices for Recipients of FTA Urban and  Rural Formula Funding </vt:lpstr>
      <vt:lpstr>Workshop Content – Day 1</vt:lpstr>
      <vt:lpstr>basic requirements</vt:lpstr>
      <vt:lpstr>PowerPoint Presentation</vt:lpstr>
      <vt:lpstr>PowerPoint Presentation</vt:lpstr>
      <vt:lpstr>PowerPoint Presentation</vt:lpstr>
      <vt:lpstr>PowerPoint Presentation</vt:lpstr>
      <vt:lpstr>FTA Requirements Regarding Allocation of Costs in Urban &amp; Rural Formula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Super Circular requirements for financial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FTA Requirements in new Award Management Circular </vt:lpstr>
      <vt:lpstr>PowerPoint Presentation</vt:lpstr>
      <vt:lpstr>PowerPoint Presentation</vt:lpstr>
      <vt:lpstr>PowerPoint Presentation</vt:lpstr>
      <vt:lpstr>PowerPoint Presentation</vt:lpstr>
      <vt:lpstr>PowerPoint Presentation</vt:lpstr>
      <vt:lpstr>PowerPoint Presentation</vt:lpstr>
      <vt:lpstr>Summary – Subpart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budget preparation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Allocation Method</vt:lpstr>
      <vt:lpstr>PowerPoint Presentation</vt:lpstr>
      <vt:lpstr>PowerPoint Presentation</vt:lpstr>
      <vt:lpstr>PowerPoint Presentation</vt:lpstr>
      <vt:lpstr>PowerPoint Presentation</vt:lpstr>
      <vt:lpstr>Workshop Content – Day 2</vt:lpstr>
      <vt:lpstr>PowerPoint Presentation</vt:lpstr>
      <vt:lpstr>PowerPoint Presentation</vt:lpstr>
      <vt:lpstr>PowerPoint Presentation</vt:lpstr>
      <vt:lpstr>PowerPoint Presentation</vt:lpstr>
      <vt:lpstr>Accounting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Discussion/Background on Urban/Rural Methods</vt:lpstr>
      <vt:lpstr>PowerPoint Presentation</vt:lpstr>
      <vt:lpstr>PowerPoint Presentation</vt:lpstr>
      <vt:lpstr>PowerPoint Presentation</vt:lpstr>
      <vt:lpstr>PowerPoint Presentation</vt:lpstr>
      <vt:lpstr>PowerPoint Presentation</vt:lpstr>
      <vt:lpstr>PowerPoint Presentation</vt:lpstr>
      <vt:lpstr>Fixed vs. Variable Expenses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homework assignments</vt:lpstr>
      <vt:lpstr>PowerPoint Presentation</vt:lpstr>
      <vt:lpstr>Use of the model in budget development</vt:lpstr>
      <vt:lpstr>PowerPoint Presentation</vt:lpstr>
      <vt:lpstr>PowerPoint Presentation</vt:lpstr>
      <vt:lpstr>PowerPoint Presentation</vt:lpstr>
      <vt:lpstr>PowerPoint Presentation</vt:lpstr>
      <vt:lpstr>Use of the model in Allocating Capital Grant Expenses</vt:lpstr>
      <vt:lpstr>PowerPoint Presentation</vt:lpstr>
      <vt:lpstr>PowerPoint Presentation</vt:lpstr>
      <vt:lpstr>PowerPoint Presentation</vt:lpstr>
      <vt:lpstr>PowerPoint Presentation</vt:lpstr>
      <vt:lpstr>PowerPoint Presentation</vt:lpstr>
      <vt:lpstr>Five Year CIP</vt:lpstr>
      <vt:lpstr>PowerPoint Presentation</vt:lpstr>
      <vt:lpstr>PowerPoint Presentation</vt:lpstr>
      <vt:lpstr>PowerPoint Presentation</vt:lpstr>
      <vt:lpstr>PowerPoint Presentation</vt:lpstr>
      <vt:lpstr>PowerPoint Presentation</vt:lpstr>
      <vt:lpstr>Use of the model in Allocating Fare Revenues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Cost Allocation Model - Training Material</dc:title>
  <dc:subject>Urban Training</dc:subject>
  <dc:creator>Todd Lenz (for Robbie Sarles)</dc:creator>
  <cp:lastModifiedBy>David P Bender</cp:lastModifiedBy>
  <cp:revision>1098</cp:revision>
  <cp:lastPrinted>2016-07-11T19:26:05Z</cp:lastPrinted>
  <dcterms:created xsi:type="dcterms:W3CDTF">1998-08-05T15:55:40Z</dcterms:created>
  <dcterms:modified xsi:type="dcterms:W3CDTF">2017-02-09T12:58:17Z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0x0101006CBB0BA4D890B54791BACA23C39560D3</vt:lpwstr>
  </property>
  <property fmtid="{D5CDD505-2E9C-101B-9397-08002B2CF9AE}" pid="3" name="_dlc_DocIdItemGuid">
    <vt:lpwstr>a5ec1a7d-ed7c-483c-b1d1-263cc0532787</vt:lpwstr>
  </property>
  <property fmtid="{D5CDD505-2E9C-101B-9397-08002B2CF9AE}" pid="4" name="Order">
    <vt:r8>88700</vt:r8>
  </property>
  <property fmtid="{D5CDD505-2E9C-101B-9397-08002B2CF9AE}" pid="5" name="Description0">
    <vt:lpwstr>Urban Cost Allocation Model - Training Material</vt:lpwstr>
  </property>
  <property fmtid="{D5CDD505-2E9C-101B-9397-08002B2CF9AE}" pid="6" name="Document Type">
    <vt:lpwstr>Transit Planning Resources</vt:lpwstr>
  </property>
</Properties>
</file>